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57" r:id="rId3"/>
    <p:sldId id="258" r:id="rId4"/>
    <p:sldId id="259" r:id="rId5"/>
    <p:sldId id="260" r:id="rId6"/>
    <p:sldId id="262" r:id="rId7"/>
    <p:sldId id="263" r:id="rId8"/>
    <p:sldId id="264" r:id="rId9"/>
    <p:sldId id="265" r:id="rId10"/>
    <p:sldId id="266" r:id="rId11"/>
    <p:sldId id="267" r:id="rId12"/>
    <p:sldId id="269" r:id="rId13"/>
    <p:sldId id="270" r:id="rId14"/>
  </p:sldIdLst>
  <p:sldSz cx="9144000" cy="6858000" type="screen4x3"/>
  <p:notesSz cx="69850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806" autoAdjust="0"/>
  </p:normalViewPr>
  <p:slideViewPr>
    <p:cSldViewPr>
      <p:cViewPr varScale="1">
        <p:scale>
          <a:sx n="76" d="100"/>
          <a:sy n="76" d="100"/>
        </p:scale>
        <p:origin x="-139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E1A4D7-8713-45F5-88D2-7259FE89EF6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EDDBC9F-67E1-4EB7-9C7D-64DF0E09583D}">
      <dgm:prSet phldrT="[Text]" custT="1"/>
      <dgm:spPr/>
      <dgm:t>
        <a:bodyPr/>
        <a:lstStyle/>
        <a:p>
          <a:r>
            <a:rPr lang="en-US" sz="4800" dirty="0" smtClean="0"/>
            <a:t>Coffee and CVD </a:t>
          </a:r>
          <a:r>
            <a:rPr lang="en-US" sz="2000" dirty="0" smtClean="0"/>
            <a:t>(Cornelis, 2007)</a:t>
          </a:r>
          <a:endParaRPr lang="en-US" sz="2000" dirty="0"/>
        </a:p>
      </dgm:t>
    </dgm:pt>
    <dgm:pt modelId="{ECCD2E17-D46E-47E8-BBEB-E3C2F0BDF0D2}" type="parTrans" cxnId="{B2AABD06-0878-421C-9577-933613805388}">
      <dgm:prSet/>
      <dgm:spPr/>
      <dgm:t>
        <a:bodyPr/>
        <a:lstStyle/>
        <a:p>
          <a:endParaRPr lang="en-US"/>
        </a:p>
      </dgm:t>
    </dgm:pt>
    <dgm:pt modelId="{85DA3974-1618-45C2-8AA3-CD3611AD7863}" type="sibTrans" cxnId="{B2AABD06-0878-421C-9577-933613805388}">
      <dgm:prSet/>
      <dgm:spPr/>
      <dgm:t>
        <a:bodyPr/>
        <a:lstStyle/>
        <a:p>
          <a:endParaRPr lang="en-US"/>
        </a:p>
      </dgm:t>
    </dgm:pt>
    <dgm:pt modelId="{0E157B2E-D88D-4C1B-85C1-18931D73123A}">
      <dgm:prSet phldrT="[Text]"/>
      <dgm:spPr/>
      <dgm:t>
        <a:bodyPr/>
        <a:lstStyle/>
        <a:p>
          <a:r>
            <a:rPr lang="en-US" dirty="0" smtClean="0"/>
            <a:t>“slow” vs. “fast” caffeine metabolism gene</a:t>
          </a:r>
          <a:endParaRPr lang="en-US" dirty="0"/>
        </a:p>
      </dgm:t>
    </dgm:pt>
    <dgm:pt modelId="{FA047042-7BCB-4F59-AEF2-8DA13A85B029}" type="parTrans" cxnId="{611478FD-DEDB-467A-82E9-4FE6D9F1A7FE}">
      <dgm:prSet/>
      <dgm:spPr/>
      <dgm:t>
        <a:bodyPr/>
        <a:lstStyle/>
        <a:p>
          <a:endParaRPr lang="en-US"/>
        </a:p>
      </dgm:t>
    </dgm:pt>
    <dgm:pt modelId="{8CAC007F-54B4-41FB-BE6C-3588DF6239A8}" type="sibTrans" cxnId="{611478FD-DEDB-467A-82E9-4FE6D9F1A7FE}">
      <dgm:prSet/>
      <dgm:spPr/>
      <dgm:t>
        <a:bodyPr/>
        <a:lstStyle/>
        <a:p>
          <a:endParaRPr lang="en-US"/>
        </a:p>
      </dgm:t>
    </dgm:pt>
    <dgm:pt modelId="{72092BD1-0003-4ADA-856C-E0D595EE8DF2}">
      <dgm:prSet phldrT="[Text]" custT="1"/>
      <dgm:spPr/>
      <dgm:t>
        <a:bodyPr/>
        <a:lstStyle/>
        <a:p>
          <a:r>
            <a:rPr lang="en-US" sz="4000" dirty="0" smtClean="0"/>
            <a:t>Celiac Disease </a:t>
          </a:r>
          <a:r>
            <a:rPr lang="en-US" sz="2000" dirty="0" smtClean="0"/>
            <a:t>(Romanos, 2009)</a:t>
          </a:r>
          <a:r>
            <a:rPr lang="en-US" sz="2800" dirty="0" smtClean="0"/>
            <a:t> </a:t>
          </a:r>
          <a:endParaRPr lang="en-US" sz="4000" dirty="0"/>
        </a:p>
      </dgm:t>
    </dgm:pt>
    <dgm:pt modelId="{80DBB6D8-88E3-43F3-87ED-39190260D6BF}" type="parTrans" cxnId="{7AE5DC17-2709-4202-80B4-9BAC381A19E0}">
      <dgm:prSet/>
      <dgm:spPr/>
      <dgm:t>
        <a:bodyPr/>
        <a:lstStyle/>
        <a:p>
          <a:endParaRPr lang="en-US"/>
        </a:p>
      </dgm:t>
    </dgm:pt>
    <dgm:pt modelId="{BBA3023C-8FB6-485A-9171-44809029F8DA}" type="sibTrans" cxnId="{7AE5DC17-2709-4202-80B4-9BAC381A19E0}">
      <dgm:prSet/>
      <dgm:spPr/>
      <dgm:t>
        <a:bodyPr/>
        <a:lstStyle/>
        <a:p>
          <a:endParaRPr lang="en-US"/>
        </a:p>
      </dgm:t>
    </dgm:pt>
    <dgm:pt modelId="{154587A0-6FD2-4491-ABB4-CDCAC3125D43}">
      <dgm:prSet phldrT="[Text]"/>
      <dgm:spPr/>
      <dgm:t>
        <a:bodyPr/>
        <a:lstStyle/>
        <a:p>
          <a:r>
            <a:rPr lang="en-US" dirty="0" smtClean="0"/>
            <a:t>genetic screening</a:t>
          </a:r>
          <a:endParaRPr lang="en-US" dirty="0"/>
        </a:p>
      </dgm:t>
    </dgm:pt>
    <dgm:pt modelId="{97DCFC32-45EB-4DA1-811A-A68DE55D431E}" type="parTrans" cxnId="{96C8848F-F779-44B9-9DA7-ADCC8A6783A0}">
      <dgm:prSet/>
      <dgm:spPr/>
      <dgm:t>
        <a:bodyPr/>
        <a:lstStyle/>
        <a:p>
          <a:endParaRPr lang="en-US"/>
        </a:p>
      </dgm:t>
    </dgm:pt>
    <dgm:pt modelId="{192D28B9-4F37-4014-9BC5-70E53148B324}" type="sibTrans" cxnId="{96C8848F-F779-44B9-9DA7-ADCC8A6783A0}">
      <dgm:prSet/>
      <dgm:spPr/>
      <dgm:t>
        <a:bodyPr/>
        <a:lstStyle/>
        <a:p>
          <a:endParaRPr lang="en-US"/>
        </a:p>
      </dgm:t>
    </dgm:pt>
    <dgm:pt modelId="{E4C1E9C0-AF24-4F10-ABEA-14FC530CC306}" type="pres">
      <dgm:prSet presAssocID="{3DE1A4D7-8713-45F5-88D2-7259FE89EF68}" presName="linear" presStyleCnt="0">
        <dgm:presLayoutVars>
          <dgm:animLvl val="lvl"/>
          <dgm:resizeHandles val="exact"/>
        </dgm:presLayoutVars>
      </dgm:prSet>
      <dgm:spPr/>
      <dgm:t>
        <a:bodyPr/>
        <a:lstStyle/>
        <a:p>
          <a:endParaRPr lang="en-US"/>
        </a:p>
      </dgm:t>
    </dgm:pt>
    <dgm:pt modelId="{F132128C-0C4B-438E-950A-16ECA483652A}" type="pres">
      <dgm:prSet presAssocID="{FEDDBC9F-67E1-4EB7-9C7D-64DF0E09583D}" presName="parentText" presStyleLbl="node1" presStyleIdx="0" presStyleCnt="2" custLinFactNeighborX="-4717" custLinFactNeighborY="-10054">
        <dgm:presLayoutVars>
          <dgm:chMax val="0"/>
          <dgm:bulletEnabled val="1"/>
        </dgm:presLayoutVars>
      </dgm:prSet>
      <dgm:spPr/>
      <dgm:t>
        <a:bodyPr/>
        <a:lstStyle/>
        <a:p>
          <a:endParaRPr lang="en-US"/>
        </a:p>
      </dgm:t>
    </dgm:pt>
    <dgm:pt modelId="{3DD6CA2E-700A-4C4A-A5A1-33CA96269D5A}" type="pres">
      <dgm:prSet presAssocID="{FEDDBC9F-67E1-4EB7-9C7D-64DF0E09583D}" presName="childText" presStyleLbl="revTx" presStyleIdx="0" presStyleCnt="2">
        <dgm:presLayoutVars>
          <dgm:bulletEnabled val="1"/>
        </dgm:presLayoutVars>
      </dgm:prSet>
      <dgm:spPr/>
      <dgm:t>
        <a:bodyPr/>
        <a:lstStyle/>
        <a:p>
          <a:endParaRPr lang="en-US"/>
        </a:p>
      </dgm:t>
    </dgm:pt>
    <dgm:pt modelId="{7C60A0F8-9D17-4CDB-A50F-A3E9C491DE2D}" type="pres">
      <dgm:prSet presAssocID="{72092BD1-0003-4ADA-856C-E0D595EE8DF2}" presName="parentText" presStyleLbl="node1" presStyleIdx="1" presStyleCnt="2">
        <dgm:presLayoutVars>
          <dgm:chMax val="0"/>
          <dgm:bulletEnabled val="1"/>
        </dgm:presLayoutVars>
      </dgm:prSet>
      <dgm:spPr/>
      <dgm:t>
        <a:bodyPr/>
        <a:lstStyle/>
        <a:p>
          <a:endParaRPr lang="en-US"/>
        </a:p>
      </dgm:t>
    </dgm:pt>
    <dgm:pt modelId="{6307EF9C-0CE8-4A0F-AB32-CC2C8471997F}" type="pres">
      <dgm:prSet presAssocID="{72092BD1-0003-4ADA-856C-E0D595EE8DF2}" presName="childText" presStyleLbl="revTx" presStyleIdx="1" presStyleCnt="2">
        <dgm:presLayoutVars>
          <dgm:bulletEnabled val="1"/>
        </dgm:presLayoutVars>
      </dgm:prSet>
      <dgm:spPr/>
      <dgm:t>
        <a:bodyPr/>
        <a:lstStyle/>
        <a:p>
          <a:endParaRPr lang="en-US"/>
        </a:p>
      </dgm:t>
    </dgm:pt>
  </dgm:ptLst>
  <dgm:cxnLst>
    <dgm:cxn modelId="{96C8848F-F779-44B9-9DA7-ADCC8A6783A0}" srcId="{72092BD1-0003-4ADA-856C-E0D595EE8DF2}" destId="{154587A0-6FD2-4491-ABB4-CDCAC3125D43}" srcOrd="0" destOrd="0" parTransId="{97DCFC32-45EB-4DA1-811A-A68DE55D431E}" sibTransId="{192D28B9-4F37-4014-9BC5-70E53148B324}"/>
    <dgm:cxn modelId="{87F596FD-2E7C-4F67-B7FE-DDFEB3A684CF}" type="presOf" srcId="{3DE1A4D7-8713-45F5-88D2-7259FE89EF68}" destId="{E4C1E9C0-AF24-4F10-ABEA-14FC530CC306}" srcOrd="0" destOrd="0" presId="urn:microsoft.com/office/officeart/2005/8/layout/vList2"/>
    <dgm:cxn modelId="{611478FD-DEDB-467A-82E9-4FE6D9F1A7FE}" srcId="{FEDDBC9F-67E1-4EB7-9C7D-64DF0E09583D}" destId="{0E157B2E-D88D-4C1B-85C1-18931D73123A}" srcOrd="0" destOrd="0" parTransId="{FA047042-7BCB-4F59-AEF2-8DA13A85B029}" sibTransId="{8CAC007F-54B4-41FB-BE6C-3588DF6239A8}"/>
    <dgm:cxn modelId="{2C026825-3ECC-4F99-98F5-A5418701951B}" type="presOf" srcId="{154587A0-6FD2-4491-ABB4-CDCAC3125D43}" destId="{6307EF9C-0CE8-4A0F-AB32-CC2C8471997F}" srcOrd="0" destOrd="0" presId="urn:microsoft.com/office/officeart/2005/8/layout/vList2"/>
    <dgm:cxn modelId="{7AE5DC17-2709-4202-80B4-9BAC381A19E0}" srcId="{3DE1A4D7-8713-45F5-88D2-7259FE89EF68}" destId="{72092BD1-0003-4ADA-856C-E0D595EE8DF2}" srcOrd="1" destOrd="0" parTransId="{80DBB6D8-88E3-43F3-87ED-39190260D6BF}" sibTransId="{BBA3023C-8FB6-485A-9171-44809029F8DA}"/>
    <dgm:cxn modelId="{A7F214A0-0585-41F3-B1C7-FF7F5C071EB1}" type="presOf" srcId="{0E157B2E-D88D-4C1B-85C1-18931D73123A}" destId="{3DD6CA2E-700A-4C4A-A5A1-33CA96269D5A}" srcOrd="0" destOrd="0" presId="urn:microsoft.com/office/officeart/2005/8/layout/vList2"/>
    <dgm:cxn modelId="{B81490A1-D00D-47CA-99D1-D1DD5251B7C5}" type="presOf" srcId="{72092BD1-0003-4ADA-856C-E0D595EE8DF2}" destId="{7C60A0F8-9D17-4CDB-A50F-A3E9C491DE2D}" srcOrd="0" destOrd="0" presId="urn:microsoft.com/office/officeart/2005/8/layout/vList2"/>
    <dgm:cxn modelId="{D5B698F1-B61B-4FFF-8BEB-2014FE80A1E3}" type="presOf" srcId="{FEDDBC9F-67E1-4EB7-9C7D-64DF0E09583D}" destId="{F132128C-0C4B-438E-950A-16ECA483652A}" srcOrd="0" destOrd="0" presId="urn:microsoft.com/office/officeart/2005/8/layout/vList2"/>
    <dgm:cxn modelId="{B2AABD06-0878-421C-9577-933613805388}" srcId="{3DE1A4D7-8713-45F5-88D2-7259FE89EF68}" destId="{FEDDBC9F-67E1-4EB7-9C7D-64DF0E09583D}" srcOrd="0" destOrd="0" parTransId="{ECCD2E17-D46E-47E8-BBEB-E3C2F0BDF0D2}" sibTransId="{85DA3974-1618-45C2-8AA3-CD3611AD7863}"/>
    <dgm:cxn modelId="{3359522B-86E5-4A18-9977-0AC50A3F47F1}" type="presParOf" srcId="{E4C1E9C0-AF24-4F10-ABEA-14FC530CC306}" destId="{F132128C-0C4B-438E-950A-16ECA483652A}" srcOrd="0" destOrd="0" presId="urn:microsoft.com/office/officeart/2005/8/layout/vList2"/>
    <dgm:cxn modelId="{B3375497-6958-4398-9FE6-46649DC2187A}" type="presParOf" srcId="{E4C1E9C0-AF24-4F10-ABEA-14FC530CC306}" destId="{3DD6CA2E-700A-4C4A-A5A1-33CA96269D5A}" srcOrd="1" destOrd="0" presId="urn:microsoft.com/office/officeart/2005/8/layout/vList2"/>
    <dgm:cxn modelId="{539D8EC4-0E25-4F40-BFF2-1C2DCECD1536}" type="presParOf" srcId="{E4C1E9C0-AF24-4F10-ABEA-14FC530CC306}" destId="{7C60A0F8-9D17-4CDB-A50F-A3E9C491DE2D}" srcOrd="2" destOrd="0" presId="urn:microsoft.com/office/officeart/2005/8/layout/vList2"/>
    <dgm:cxn modelId="{A3B8FC0F-AC38-470A-8A9C-ABDEC656BD30}" type="presParOf" srcId="{E4C1E9C0-AF24-4F10-ABEA-14FC530CC306}" destId="{6307EF9C-0CE8-4A0F-AB32-CC2C8471997F}"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AA380E-0F17-4422-A2B5-804427BA397D}"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8D50622A-E439-4482-A420-0A60E31C961E}">
      <dgm:prSet phldrT="[Text]"/>
      <dgm:spPr/>
      <dgm:t>
        <a:bodyPr/>
        <a:lstStyle/>
        <a:p>
          <a:r>
            <a:rPr lang="en-US" dirty="0" smtClean="0"/>
            <a:t>Diet</a:t>
          </a:r>
          <a:endParaRPr lang="en-US" dirty="0"/>
        </a:p>
      </dgm:t>
    </dgm:pt>
    <dgm:pt modelId="{A26B6025-417F-4C61-A0A8-3BEDA3EF4052}" type="parTrans" cxnId="{A6032B4C-0C48-48DB-8DCB-93E2C5BD38CC}">
      <dgm:prSet/>
      <dgm:spPr/>
      <dgm:t>
        <a:bodyPr/>
        <a:lstStyle/>
        <a:p>
          <a:endParaRPr lang="en-US"/>
        </a:p>
      </dgm:t>
    </dgm:pt>
    <dgm:pt modelId="{3CC5B914-04C5-4618-9E22-C8CA23F4CFD4}" type="sibTrans" cxnId="{A6032B4C-0C48-48DB-8DCB-93E2C5BD38CC}">
      <dgm:prSet/>
      <dgm:spPr/>
      <dgm:t>
        <a:bodyPr/>
        <a:lstStyle/>
        <a:p>
          <a:endParaRPr lang="en-US"/>
        </a:p>
      </dgm:t>
    </dgm:pt>
    <dgm:pt modelId="{70E22F6E-5305-49F9-B68A-DF8A5776A373}">
      <dgm:prSet phldrT="[Text]"/>
      <dgm:spPr/>
      <dgm:t>
        <a:bodyPr/>
        <a:lstStyle/>
        <a:p>
          <a:r>
            <a:rPr lang="en-US" dirty="0" smtClean="0"/>
            <a:t>Proteomics</a:t>
          </a:r>
          <a:endParaRPr lang="en-US" dirty="0"/>
        </a:p>
      </dgm:t>
    </dgm:pt>
    <dgm:pt modelId="{0FC63C02-CFB9-4676-BDA3-E6085B7177A9}" type="parTrans" cxnId="{0E2A8D50-26FF-49DF-B942-5E660C53BA00}">
      <dgm:prSet/>
      <dgm:spPr/>
      <dgm:t>
        <a:bodyPr/>
        <a:lstStyle/>
        <a:p>
          <a:endParaRPr lang="en-US"/>
        </a:p>
      </dgm:t>
    </dgm:pt>
    <dgm:pt modelId="{99062DF1-4F32-486E-810F-71891758A6A0}" type="sibTrans" cxnId="{0E2A8D50-26FF-49DF-B942-5E660C53BA00}">
      <dgm:prSet/>
      <dgm:spPr/>
      <dgm:t>
        <a:bodyPr/>
        <a:lstStyle/>
        <a:p>
          <a:endParaRPr lang="en-US"/>
        </a:p>
      </dgm:t>
    </dgm:pt>
    <dgm:pt modelId="{A131B9FC-2F7D-4C7A-8726-F7EF9B132395}">
      <dgm:prSet phldrT="[Text]"/>
      <dgm:spPr/>
      <dgm:t>
        <a:bodyPr/>
        <a:lstStyle/>
        <a:p>
          <a:r>
            <a:rPr lang="en-US" dirty="0" smtClean="0"/>
            <a:t>Metabolomics</a:t>
          </a:r>
          <a:endParaRPr lang="en-US" dirty="0"/>
        </a:p>
      </dgm:t>
    </dgm:pt>
    <dgm:pt modelId="{E8AA7F99-41F9-4CE6-B9A2-096C5C679E23}" type="parTrans" cxnId="{8BAE09F5-AED9-439F-A713-941DA873CD62}">
      <dgm:prSet/>
      <dgm:spPr/>
      <dgm:t>
        <a:bodyPr/>
        <a:lstStyle/>
        <a:p>
          <a:endParaRPr lang="en-US"/>
        </a:p>
      </dgm:t>
    </dgm:pt>
    <dgm:pt modelId="{F0A5CE77-FA99-471C-9E1E-699BB1D3EAB9}" type="sibTrans" cxnId="{8BAE09F5-AED9-439F-A713-941DA873CD62}">
      <dgm:prSet/>
      <dgm:spPr/>
      <dgm:t>
        <a:bodyPr/>
        <a:lstStyle/>
        <a:p>
          <a:endParaRPr lang="en-US"/>
        </a:p>
      </dgm:t>
    </dgm:pt>
    <dgm:pt modelId="{033D049F-C1EA-49AD-9995-9A955E8F5598}">
      <dgm:prSet phldrT="[Text]"/>
      <dgm:spPr/>
      <dgm:t>
        <a:bodyPr/>
        <a:lstStyle/>
        <a:p>
          <a:r>
            <a:rPr lang="en-US" dirty="0" smtClean="0"/>
            <a:t>Epigenetics</a:t>
          </a:r>
          <a:endParaRPr lang="en-US" dirty="0"/>
        </a:p>
      </dgm:t>
    </dgm:pt>
    <dgm:pt modelId="{E38E6C88-0935-458C-9119-989EB4509D05}" type="parTrans" cxnId="{8C3092D4-F4BB-4C9F-9A62-AAEB0953A61C}">
      <dgm:prSet/>
      <dgm:spPr/>
      <dgm:t>
        <a:bodyPr/>
        <a:lstStyle/>
        <a:p>
          <a:endParaRPr lang="en-US"/>
        </a:p>
      </dgm:t>
    </dgm:pt>
    <dgm:pt modelId="{46E9EE62-DE19-43D5-92B2-F54E04941734}" type="sibTrans" cxnId="{8C3092D4-F4BB-4C9F-9A62-AAEB0953A61C}">
      <dgm:prSet/>
      <dgm:spPr/>
      <dgm:t>
        <a:bodyPr/>
        <a:lstStyle/>
        <a:p>
          <a:endParaRPr lang="en-US"/>
        </a:p>
      </dgm:t>
    </dgm:pt>
    <dgm:pt modelId="{D259922D-F1EB-466D-A240-E891761016AA}">
      <dgm:prSet phldrT="[Text]"/>
      <dgm:spPr/>
      <dgm:t>
        <a:bodyPr/>
        <a:lstStyle/>
        <a:p>
          <a:r>
            <a:rPr lang="en-US" dirty="0" smtClean="0"/>
            <a:t>Genetic Stability </a:t>
          </a:r>
          <a:endParaRPr lang="en-US" dirty="0"/>
        </a:p>
      </dgm:t>
    </dgm:pt>
    <dgm:pt modelId="{1CB6A20D-E036-4741-98FA-2B87EA3D1F3E}" type="parTrans" cxnId="{E05D3903-79A9-4537-A019-4B2AC96B3291}">
      <dgm:prSet/>
      <dgm:spPr/>
      <dgm:t>
        <a:bodyPr/>
        <a:lstStyle/>
        <a:p>
          <a:endParaRPr lang="en-US"/>
        </a:p>
      </dgm:t>
    </dgm:pt>
    <dgm:pt modelId="{0C7F5DDC-8860-44E6-AAEB-6C094E08BE66}" type="sibTrans" cxnId="{E05D3903-79A9-4537-A019-4B2AC96B3291}">
      <dgm:prSet/>
      <dgm:spPr/>
      <dgm:t>
        <a:bodyPr/>
        <a:lstStyle/>
        <a:p>
          <a:endParaRPr lang="en-US"/>
        </a:p>
      </dgm:t>
    </dgm:pt>
    <dgm:pt modelId="{1842CE11-61FE-4EAD-BF73-457383523B2F}">
      <dgm:prSet/>
      <dgm:spPr/>
      <dgm:t>
        <a:bodyPr/>
        <a:lstStyle/>
        <a:p>
          <a:endParaRPr lang="en-US"/>
        </a:p>
      </dgm:t>
    </dgm:pt>
    <dgm:pt modelId="{ABE3F193-CFAF-4AB7-9568-3E0FF145671A}" type="parTrans" cxnId="{3B18D383-F9E5-43D9-82A5-ED3088A6525D}">
      <dgm:prSet/>
      <dgm:spPr/>
      <dgm:t>
        <a:bodyPr/>
        <a:lstStyle/>
        <a:p>
          <a:endParaRPr lang="en-US"/>
        </a:p>
      </dgm:t>
    </dgm:pt>
    <dgm:pt modelId="{79663CCC-C11D-445A-B15A-1D56275FA957}" type="sibTrans" cxnId="{3B18D383-F9E5-43D9-82A5-ED3088A6525D}">
      <dgm:prSet/>
      <dgm:spPr/>
      <dgm:t>
        <a:bodyPr/>
        <a:lstStyle/>
        <a:p>
          <a:endParaRPr lang="en-US"/>
        </a:p>
      </dgm:t>
    </dgm:pt>
    <dgm:pt modelId="{B4BD779D-E8B1-4BCB-884F-06ECF6007223}">
      <dgm:prSet/>
      <dgm:spPr/>
      <dgm:t>
        <a:bodyPr/>
        <a:lstStyle/>
        <a:p>
          <a:endParaRPr lang="en-US"/>
        </a:p>
      </dgm:t>
    </dgm:pt>
    <dgm:pt modelId="{05BE9583-D102-40C5-9BBB-2FF3B3DCF6F0}" type="parTrans" cxnId="{22A86891-FA61-4D6F-B61C-E3570AA063C1}">
      <dgm:prSet/>
      <dgm:spPr/>
    </dgm:pt>
    <dgm:pt modelId="{FDDB2DE6-B124-44DD-9DA5-D41E1C84E5D0}" type="sibTrans" cxnId="{22A86891-FA61-4D6F-B61C-E3570AA063C1}">
      <dgm:prSet/>
      <dgm:spPr/>
    </dgm:pt>
    <dgm:pt modelId="{EBF1E9C9-B928-4EBA-B072-73684CED73FD}" type="pres">
      <dgm:prSet presAssocID="{C4AA380E-0F17-4422-A2B5-804427BA397D}" presName="composite" presStyleCnt="0">
        <dgm:presLayoutVars>
          <dgm:chMax val="1"/>
          <dgm:dir/>
          <dgm:resizeHandles val="exact"/>
        </dgm:presLayoutVars>
      </dgm:prSet>
      <dgm:spPr/>
      <dgm:t>
        <a:bodyPr/>
        <a:lstStyle/>
        <a:p>
          <a:endParaRPr lang="en-US"/>
        </a:p>
      </dgm:t>
    </dgm:pt>
    <dgm:pt modelId="{DDFD584A-0ECC-4A73-88DE-C3AC0680E683}" type="pres">
      <dgm:prSet presAssocID="{C4AA380E-0F17-4422-A2B5-804427BA397D}" presName="radial" presStyleCnt="0">
        <dgm:presLayoutVars>
          <dgm:animLvl val="ctr"/>
        </dgm:presLayoutVars>
      </dgm:prSet>
      <dgm:spPr/>
    </dgm:pt>
    <dgm:pt modelId="{0BF4B5FA-4843-4D1C-A74B-6E47AF470EEF}" type="pres">
      <dgm:prSet presAssocID="{8D50622A-E439-4482-A420-0A60E31C961E}" presName="centerShape" presStyleLbl="vennNode1" presStyleIdx="0" presStyleCnt="5" custScaleX="146131" custScaleY="107348"/>
      <dgm:spPr/>
      <dgm:t>
        <a:bodyPr/>
        <a:lstStyle/>
        <a:p>
          <a:endParaRPr lang="en-US"/>
        </a:p>
      </dgm:t>
    </dgm:pt>
    <dgm:pt modelId="{AC48F866-661D-4846-9184-73F203099D84}" type="pres">
      <dgm:prSet presAssocID="{70E22F6E-5305-49F9-B68A-DF8A5776A373}" presName="node" presStyleLbl="vennNode1" presStyleIdx="1" presStyleCnt="5" custScaleX="168069" custRadScaleRad="117204" custRadScaleInc="-345">
        <dgm:presLayoutVars>
          <dgm:bulletEnabled val="1"/>
        </dgm:presLayoutVars>
      </dgm:prSet>
      <dgm:spPr/>
      <dgm:t>
        <a:bodyPr/>
        <a:lstStyle/>
        <a:p>
          <a:endParaRPr lang="en-US"/>
        </a:p>
      </dgm:t>
    </dgm:pt>
    <dgm:pt modelId="{9C72064D-18D2-4E4E-9172-4B882D05477F}" type="pres">
      <dgm:prSet presAssocID="{A131B9FC-2F7D-4C7A-8726-F7EF9B132395}" presName="node" presStyleLbl="vennNode1" presStyleIdx="2" presStyleCnt="5" custScaleX="149996" custRadScaleRad="145446" custRadScaleInc="958">
        <dgm:presLayoutVars>
          <dgm:bulletEnabled val="1"/>
        </dgm:presLayoutVars>
      </dgm:prSet>
      <dgm:spPr/>
      <dgm:t>
        <a:bodyPr/>
        <a:lstStyle/>
        <a:p>
          <a:endParaRPr lang="en-US"/>
        </a:p>
      </dgm:t>
    </dgm:pt>
    <dgm:pt modelId="{C2CB2AF0-9028-4B40-8433-40839EFC0719}" type="pres">
      <dgm:prSet presAssocID="{033D049F-C1EA-49AD-9995-9A955E8F5598}" presName="node" presStyleLbl="vennNode1" presStyleIdx="3" presStyleCnt="5" custScaleX="151178" custRadScaleRad="100286" custRadScaleInc="-3390">
        <dgm:presLayoutVars>
          <dgm:bulletEnabled val="1"/>
        </dgm:presLayoutVars>
      </dgm:prSet>
      <dgm:spPr/>
      <dgm:t>
        <a:bodyPr/>
        <a:lstStyle/>
        <a:p>
          <a:endParaRPr lang="en-US"/>
        </a:p>
      </dgm:t>
    </dgm:pt>
    <dgm:pt modelId="{F8097A96-18E7-4778-BC93-35A3703B0F01}" type="pres">
      <dgm:prSet presAssocID="{D259922D-F1EB-466D-A240-E891761016AA}" presName="node" presStyleLbl="vennNode1" presStyleIdx="4" presStyleCnt="5" custScaleX="160867" custScaleY="99695" custRadScaleRad="141016" custRadScaleInc="-988">
        <dgm:presLayoutVars>
          <dgm:bulletEnabled val="1"/>
        </dgm:presLayoutVars>
      </dgm:prSet>
      <dgm:spPr/>
      <dgm:t>
        <a:bodyPr/>
        <a:lstStyle/>
        <a:p>
          <a:endParaRPr lang="en-US"/>
        </a:p>
      </dgm:t>
    </dgm:pt>
  </dgm:ptLst>
  <dgm:cxnLst>
    <dgm:cxn modelId="{37B11172-9378-4638-8F71-85312F0A2852}" type="presOf" srcId="{C4AA380E-0F17-4422-A2B5-804427BA397D}" destId="{EBF1E9C9-B928-4EBA-B072-73684CED73FD}" srcOrd="0" destOrd="0" presId="urn:microsoft.com/office/officeart/2005/8/layout/radial3"/>
    <dgm:cxn modelId="{A6032B4C-0C48-48DB-8DCB-93E2C5BD38CC}" srcId="{C4AA380E-0F17-4422-A2B5-804427BA397D}" destId="{8D50622A-E439-4482-A420-0A60E31C961E}" srcOrd="0" destOrd="0" parTransId="{A26B6025-417F-4C61-A0A8-3BEDA3EF4052}" sibTransId="{3CC5B914-04C5-4618-9E22-C8CA23F4CFD4}"/>
    <dgm:cxn modelId="{4907E170-FC75-43F8-B6A4-3C7781282D07}" type="presOf" srcId="{70E22F6E-5305-49F9-B68A-DF8A5776A373}" destId="{AC48F866-661D-4846-9184-73F203099D84}" srcOrd="0" destOrd="0" presId="urn:microsoft.com/office/officeart/2005/8/layout/radial3"/>
    <dgm:cxn modelId="{75FE7AB2-88E7-4EE4-B12A-CC08718055A8}" type="presOf" srcId="{033D049F-C1EA-49AD-9995-9A955E8F5598}" destId="{C2CB2AF0-9028-4B40-8433-40839EFC0719}" srcOrd="0" destOrd="0" presId="urn:microsoft.com/office/officeart/2005/8/layout/radial3"/>
    <dgm:cxn modelId="{86EAEE70-72DB-4CA7-8FA4-7D4B9FBEF562}" type="presOf" srcId="{8D50622A-E439-4482-A420-0A60E31C961E}" destId="{0BF4B5FA-4843-4D1C-A74B-6E47AF470EEF}" srcOrd="0" destOrd="0" presId="urn:microsoft.com/office/officeart/2005/8/layout/radial3"/>
    <dgm:cxn modelId="{E05D3903-79A9-4537-A019-4B2AC96B3291}" srcId="{8D50622A-E439-4482-A420-0A60E31C961E}" destId="{D259922D-F1EB-466D-A240-E891761016AA}" srcOrd="3" destOrd="0" parTransId="{1CB6A20D-E036-4741-98FA-2B87EA3D1F3E}" sibTransId="{0C7F5DDC-8860-44E6-AAEB-6C094E08BE66}"/>
    <dgm:cxn modelId="{3B18D383-F9E5-43D9-82A5-ED3088A6525D}" srcId="{C4AA380E-0F17-4422-A2B5-804427BA397D}" destId="{1842CE11-61FE-4EAD-BF73-457383523B2F}" srcOrd="1" destOrd="0" parTransId="{ABE3F193-CFAF-4AB7-9568-3E0FF145671A}" sibTransId="{79663CCC-C11D-445A-B15A-1D56275FA957}"/>
    <dgm:cxn modelId="{8C3092D4-F4BB-4C9F-9A62-AAEB0953A61C}" srcId="{8D50622A-E439-4482-A420-0A60E31C961E}" destId="{033D049F-C1EA-49AD-9995-9A955E8F5598}" srcOrd="2" destOrd="0" parTransId="{E38E6C88-0935-458C-9119-989EB4509D05}" sibTransId="{46E9EE62-DE19-43D5-92B2-F54E04941734}"/>
    <dgm:cxn modelId="{0E2A8D50-26FF-49DF-B942-5E660C53BA00}" srcId="{8D50622A-E439-4482-A420-0A60E31C961E}" destId="{70E22F6E-5305-49F9-B68A-DF8A5776A373}" srcOrd="0" destOrd="0" parTransId="{0FC63C02-CFB9-4676-BDA3-E6085B7177A9}" sibTransId="{99062DF1-4F32-486E-810F-71891758A6A0}"/>
    <dgm:cxn modelId="{8BAE09F5-AED9-439F-A713-941DA873CD62}" srcId="{8D50622A-E439-4482-A420-0A60E31C961E}" destId="{A131B9FC-2F7D-4C7A-8726-F7EF9B132395}" srcOrd="1" destOrd="0" parTransId="{E8AA7F99-41F9-4CE6-B9A2-096C5C679E23}" sibTransId="{F0A5CE77-FA99-471C-9E1E-699BB1D3EAB9}"/>
    <dgm:cxn modelId="{131B472C-0965-46A3-9D30-28ECB5E6DFE5}" type="presOf" srcId="{D259922D-F1EB-466D-A240-E891761016AA}" destId="{F8097A96-18E7-4778-BC93-35A3703B0F01}" srcOrd="0" destOrd="0" presId="urn:microsoft.com/office/officeart/2005/8/layout/radial3"/>
    <dgm:cxn modelId="{B72285D1-3C30-4741-BE8A-04B845100C02}" type="presOf" srcId="{A131B9FC-2F7D-4C7A-8726-F7EF9B132395}" destId="{9C72064D-18D2-4E4E-9172-4B882D05477F}" srcOrd="0" destOrd="0" presId="urn:microsoft.com/office/officeart/2005/8/layout/radial3"/>
    <dgm:cxn modelId="{22A86891-FA61-4D6F-B61C-E3570AA063C1}" srcId="{C4AA380E-0F17-4422-A2B5-804427BA397D}" destId="{B4BD779D-E8B1-4BCB-884F-06ECF6007223}" srcOrd="2" destOrd="0" parTransId="{05BE9583-D102-40C5-9BBB-2FF3B3DCF6F0}" sibTransId="{FDDB2DE6-B124-44DD-9DA5-D41E1C84E5D0}"/>
    <dgm:cxn modelId="{69E195DF-99A7-4B18-B2BC-E6C781606199}" type="presParOf" srcId="{EBF1E9C9-B928-4EBA-B072-73684CED73FD}" destId="{DDFD584A-0ECC-4A73-88DE-C3AC0680E683}" srcOrd="0" destOrd="0" presId="urn:microsoft.com/office/officeart/2005/8/layout/radial3"/>
    <dgm:cxn modelId="{B4AD1DA9-0A55-4C2C-AE54-FC80B875F81B}" type="presParOf" srcId="{DDFD584A-0ECC-4A73-88DE-C3AC0680E683}" destId="{0BF4B5FA-4843-4D1C-A74B-6E47AF470EEF}" srcOrd="0" destOrd="0" presId="urn:microsoft.com/office/officeart/2005/8/layout/radial3"/>
    <dgm:cxn modelId="{251726AD-8C42-4B9B-B499-B543CF600468}" type="presParOf" srcId="{DDFD584A-0ECC-4A73-88DE-C3AC0680E683}" destId="{AC48F866-661D-4846-9184-73F203099D84}" srcOrd="1" destOrd="0" presId="urn:microsoft.com/office/officeart/2005/8/layout/radial3"/>
    <dgm:cxn modelId="{3EC5417F-55FF-4BE3-9F7E-8A7CDE88A1EE}" type="presParOf" srcId="{DDFD584A-0ECC-4A73-88DE-C3AC0680E683}" destId="{9C72064D-18D2-4E4E-9172-4B882D05477F}" srcOrd="2" destOrd="0" presId="urn:microsoft.com/office/officeart/2005/8/layout/radial3"/>
    <dgm:cxn modelId="{53C62EE0-14BA-4CEC-BB19-4DC9A319E69B}" type="presParOf" srcId="{DDFD584A-0ECC-4A73-88DE-C3AC0680E683}" destId="{C2CB2AF0-9028-4B40-8433-40839EFC0719}" srcOrd="3" destOrd="0" presId="urn:microsoft.com/office/officeart/2005/8/layout/radial3"/>
    <dgm:cxn modelId="{3E095A86-5625-42F2-B780-A8FCC61D681F}" type="presParOf" srcId="{DDFD584A-0ECC-4A73-88DE-C3AC0680E683}" destId="{F8097A96-18E7-4778-BC93-35A3703B0F01}" srcOrd="4"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7F7BF3-3ADF-4D3F-B3F4-0EA229910534}" type="doc">
      <dgm:prSet loTypeId="urn:microsoft.com/office/officeart/2005/8/layout/vProcess5" loCatId="process" qsTypeId="urn:microsoft.com/office/officeart/2005/8/quickstyle/simple4" qsCatId="simple" csTypeId="urn:microsoft.com/office/officeart/2005/8/colors/accent1_2" csCatId="accent1" phldr="1"/>
      <dgm:spPr/>
      <dgm:t>
        <a:bodyPr/>
        <a:lstStyle/>
        <a:p>
          <a:endParaRPr lang="en-US"/>
        </a:p>
      </dgm:t>
    </dgm:pt>
    <dgm:pt modelId="{30023F5A-C50C-4351-B426-4FFFEEA48D59}">
      <dgm:prSet phldrT="[Text]"/>
      <dgm:spPr/>
      <dgm:t>
        <a:bodyPr/>
        <a:lstStyle/>
        <a:p>
          <a:r>
            <a:rPr lang="en-US" dirty="0" smtClean="0"/>
            <a:t>Genistein</a:t>
          </a:r>
          <a:endParaRPr lang="en-US" dirty="0"/>
        </a:p>
      </dgm:t>
    </dgm:pt>
    <dgm:pt modelId="{7D4BE6C4-3E5B-451D-BE7E-0F8C8E1E1783}" type="parTrans" cxnId="{14EAC963-69D9-4AE2-93FC-70BA7987A847}">
      <dgm:prSet/>
      <dgm:spPr/>
      <dgm:t>
        <a:bodyPr/>
        <a:lstStyle/>
        <a:p>
          <a:endParaRPr lang="en-US"/>
        </a:p>
      </dgm:t>
    </dgm:pt>
    <dgm:pt modelId="{EDD0759B-4A27-4BC9-A333-F5236A1DE153}" type="sibTrans" cxnId="{14EAC963-69D9-4AE2-93FC-70BA7987A847}">
      <dgm:prSet/>
      <dgm:spPr/>
      <dgm:t>
        <a:bodyPr/>
        <a:lstStyle/>
        <a:p>
          <a:endParaRPr lang="en-US" dirty="0"/>
        </a:p>
      </dgm:t>
    </dgm:pt>
    <dgm:pt modelId="{F54E3854-C5F3-421C-9209-E47EC432A4A1}">
      <dgm:prSet phldrT="[Text]"/>
      <dgm:spPr/>
      <dgm:t>
        <a:bodyPr/>
        <a:lstStyle/>
        <a:p>
          <a:r>
            <a:rPr lang="en-US" dirty="0" smtClean="0"/>
            <a:t>Phytoestrogen in soy products</a:t>
          </a:r>
          <a:endParaRPr lang="en-US" dirty="0"/>
        </a:p>
      </dgm:t>
    </dgm:pt>
    <dgm:pt modelId="{4D04AFE6-41D7-4265-824E-CF8F879696CE}" type="parTrans" cxnId="{4E36BB35-5AD2-44F1-BE6F-B3CB91987E67}">
      <dgm:prSet/>
      <dgm:spPr/>
      <dgm:t>
        <a:bodyPr/>
        <a:lstStyle/>
        <a:p>
          <a:endParaRPr lang="en-US"/>
        </a:p>
      </dgm:t>
    </dgm:pt>
    <dgm:pt modelId="{CBE078A3-4F93-47D2-B8AC-3C28AEC9470F}" type="sibTrans" cxnId="{4E36BB35-5AD2-44F1-BE6F-B3CB91987E67}">
      <dgm:prSet/>
      <dgm:spPr/>
      <dgm:t>
        <a:bodyPr/>
        <a:lstStyle/>
        <a:p>
          <a:endParaRPr lang="en-US"/>
        </a:p>
      </dgm:t>
    </dgm:pt>
    <dgm:pt modelId="{C66D0720-132C-4BE4-8FBF-3B3CC39629DA}">
      <dgm:prSet phldrT="[Text]"/>
      <dgm:spPr/>
      <dgm:t>
        <a:bodyPr/>
        <a:lstStyle/>
        <a:p>
          <a:r>
            <a:rPr lang="en-US" dirty="0" smtClean="0"/>
            <a:t>Female Mice</a:t>
          </a:r>
          <a:endParaRPr lang="en-US" dirty="0"/>
        </a:p>
      </dgm:t>
    </dgm:pt>
    <dgm:pt modelId="{9C4DB05E-1498-455E-945C-7718ABFB8FD6}" type="parTrans" cxnId="{320864D9-638F-4718-8E0D-E605574BB88A}">
      <dgm:prSet/>
      <dgm:spPr/>
      <dgm:t>
        <a:bodyPr/>
        <a:lstStyle/>
        <a:p>
          <a:endParaRPr lang="en-US"/>
        </a:p>
      </dgm:t>
    </dgm:pt>
    <dgm:pt modelId="{159CF62B-90D1-4FBD-8C95-8B4F1652BA28}" type="sibTrans" cxnId="{320864D9-638F-4718-8E0D-E605574BB88A}">
      <dgm:prSet/>
      <dgm:spPr/>
      <dgm:t>
        <a:bodyPr/>
        <a:lstStyle/>
        <a:p>
          <a:endParaRPr lang="en-US" dirty="0"/>
        </a:p>
      </dgm:t>
    </dgm:pt>
    <dgm:pt modelId="{0BDF1B36-AD5D-48F1-BB3D-8DE113E4086D}">
      <dgm:prSet phldrT="[Text]"/>
      <dgm:spPr/>
      <dgm:t>
        <a:bodyPr/>
        <a:lstStyle/>
        <a:p>
          <a:r>
            <a:rPr lang="en-US" dirty="0" smtClean="0"/>
            <a:t>During gestation </a:t>
          </a:r>
          <a:endParaRPr lang="en-US" dirty="0"/>
        </a:p>
      </dgm:t>
    </dgm:pt>
    <dgm:pt modelId="{152826DB-579E-4AA6-B2C8-D39E9184F8B9}" type="parTrans" cxnId="{441626FD-5CE7-4DE6-8DFC-B9893E602984}">
      <dgm:prSet/>
      <dgm:spPr/>
      <dgm:t>
        <a:bodyPr/>
        <a:lstStyle/>
        <a:p>
          <a:endParaRPr lang="en-US"/>
        </a:p>
      </dgm:t>
    </dgm:pt>
    <dgm:pt modelId="{C46E28A3-1EA4-4A32-982E-95A531D7C14A}" type="sibTrans" cxnId="{441626FD-5CE7-4DE6-8DFC-B9893E602984}">
      <dgm:prSet/>
      <dgm:spPr/>
      <dgm:t>
        <a:bodyPr/>
        <a:lstStyle/>
        <a:p>
          <a:endParaRPr lang="en-US"/>
        </a:p>
      </dgm:t>
    </dgm:pt>
    <dgm:pt modelId="{A24EA569-938B-4A42-B223-EF468DFBB1EE}">
      <dgm:prSet phldrT="[Text]"/>
      <dgm:spPr/>
      <dgm:t>
        <a:bodyPr/>
        <a:lstStyle/>
        <a:p>
          <a:r>
            <a:rPr lang="en-US" dirty="0" smtClean="0"/>
            <a:t>Results</a:t>
          </a:r>
          <a:endParaRPr lang="en-US" dirty="0"/>
        </a:p>
      </dgm:t>
    </dgm:pt>
    <dgm:pt modelId="{1AE60867-CD30-492E-B339-A7B6B5670D1A}" type="parTrans" cxnId="{B2573467-9D01-4E3D-8038-905BC99A338B}">
      <dgm:prSet/>
      <dgm:spPr/>
      <dgm:t>
        <a:bodyPr/>
        <a:lstStyle/>
        <a:p>
          <a:endParaRPr lang="en-US"/>
        </a:p>
      </dgm:t>
    </dgm:pt>
    <dgm:pt modelId="{182424EC-B9F5-4304-A02C-A8983E90D5B7}" type="sibTrans" cxnId="{B2573467-9D01-4E3D-8038-905BC99A338B}">
      <dgm:prSet/>
      <dgm:spPr/>
      <dgm:t>
        <a:bodyPr/>
        <a:lstStyle/>
        <a:p>
          <a:endParaRPr lang="en-US"/>
        </a:p>
      </dgm:t>
    </dgm:pt>
    <dgm:pt modelId="{EDBA24C4-380D-4595-9B16-686B410B897A}">
      <dgm:prSet phldrT="[Text]"/>
      <dgm:spPr/>
      <dgm:t>
        <a:bodyPr/>
        <a:lstStyle/>
        <a:p>
          <a:r>
            <a:rPr lang="en-US" dirty="0" smtClean="0"/>
            <a:t>Phenotype alteration through methylation</a:t>
          </a:r>
          <a:endParaRPr lang="en-US" dirty="0"/>
        </a:p>
      </dgm:t>
    </dgm:pt>
    <dgm:pt modelId="{A9297406-144D-4568-A8BE-93482CF3E499}" type="parTrans" cxnId="{2FA6F079-D83F-4451-BFC0-59647D44A9F5}">
      <dgm:prSet/>
      <dgm:spPr/>
      <dgm:t>
        <a:bodyPr/>
        <a:lstStyle/>
        <a:p>
          <a:endParaRPr lang="en-US"/>
        </a:p>
      </dgm:t>
    </dgm:pt>
    <dgm:pt modelId="{45CE8DD2-7D8D-4DCB-B78A-0234ECA0B708}" type="sibTrans" cxnId="{2FA6F079-D83F-4451-BFC0-59647D44A9F5}">
      <dgm:prSet/>
      <dgm:spPr/>
      <dgm:t>
        <a:bodyPr/>
        <a:lstStyle/>
        <a:p>
          <a:endParaRPr lang="en-US"/>
        </a:p>
      </dgm:t>
    </dgm:pt>
    <dgm:pt modelId="{8D7D22E4-F0DD-4191-BB8C-A7E02B58C897}">
      <dgm:prSet phldrT="[Text]"/>
      <dgm:spPr/>
      <dgm:t>
        <a:bodyPr/>
        <a:lstStyle/>
        <a:p>
          <a:r>
            <a:rPr lang="en-US" dirty="0" smtClean="0"/>
            <a:t>Protected offspring from obesity</a:t>
          </a:r>
          <a:endParaRPr lang="en-US" dirty="0"/>
        </a:p>
      </dgm:t>
    </dgm:pt>
    <dgm:pt modelId="{1FCF4B6A-0F2A-4607-803C-3291E3DA3FCC}" type="parTrans" cxnId="{29078F24-9DA4-43D5-8A05-F131E529F2BF}">
      <dgm:prSet/>
      <dgm:spPr/>
      <dgm:t>
        <a:bodyPr/>
        <a:lstStyle/>
        <a:p>
          <a:endParaRPr lang="en-US"/>
        </a:p>
      </dgm:t>
    </dgm:pt>
    <dgm:pt modelId="{B0171F4B-7962-480F-A5B3-84436292315E}" type="sibTrans" cxnId="{29078F24-9DA4-43D5-8A05-F131E529F2BF}">
      <dgm:prSet/>
      <dgm:spPr/>
      <dgm:t>
        <a:bodyPr/>
        <a:lstStyle/>
        <a:p>
          <a:endParaRPr lang="en-US"/>
        </a:p>
      </dgm:t>
    </dgm:pt>
    <dgm:pt modelId="{019B9C60-6AA9-48D1-B46F-AC1764ACE73C}">
      <dgm:prSet phldrT="[Text]"/>
      <dgm:spPr/>
      <dgm:t>
        <a:bodyPr/>
        <a:lstStyle/>
        <a:p>
          <a:r>
            <a:rPr lang="en-US" dirty="0" smtClean="0"/>
            <a:t>High quantity</a:t>
          </a:r>
          <a:endParaRPr lang="en-US" dirty="0"/>
        </a:p>
      </dgm:t>
    </dgm:pt>
    <dgm:pt modelId="{D443C34C-A3CC-401D-966A-E5DF8E7E356B}" type="parTrans" cxnId="{CE598CC1-2CB1-46E6-B7F9-1653B7465014}">
      <dgm:prSet/>
      <dgm:spPr/>
    </dgm:pt>
    <dgm:pt modelId="{86406D4D-D9B6-4EB3-B436-B65E13B8767B}" type="sibTrans" cxnId="{CE598CC1-2CB1-46E6-B7F9-1653B7465014}">
      <dgm:prSet/>
      <dgm:spPr/>
    </dgm:pt>
    <dgm:pt modelId="{9448A3D3-F922-491F-88ED-0480E89D1A57}" type="pres">
      <dgm:prSet presAssocID="{547F7BF3-3ADF-4D3F-B3F4-0EA229910534}" presName="outerComposite" presStyleCnt="0">
        <dgm:presLayoutVars>
          <dgm:chMax val="5"/>
          <dgm:dir/>
          <dgm:resizeHandles val="exact"/>
        </dgm:presLayoutVars>
      </dgm:prSet>
      <dgm:spPr/>
      <dgm:t>
        <a:bodyPr/>
        <a:lstStyle/>
        <a:p>
          <a:endParaRPr lang="en-US"/>
        </a:p>
      </dgm:t>
    </dgm:pt>
    <dgm:pt modelId="{CA5A7278-D2B4-4F6B-94C4-4AB900787527}" type="pres">
      <dgm:prSet presAssocID="{547F7BF3-3ADF-4D3F-B3F4-0EA229910534}" presName="dummyMaxCanvas" presStyleCnt="0">
        <dgm:presLayoutVars/>
      </dgm:prSet>
      <dgm:spPr/>
    </dgm:pt>
    <dgm:pt modelId="{639EF624-064E-4921-B86E-33E49B4A63C2}" type="pres">
      <dgm:prSet presAssocID="{547F7BF3-3ADF-4D3F-B3F4-0EA229910534}" presName="ThreeNodes_1" presStyleLbl="node1" presStyleIdx="0" presStyleCnt="3">
        <dgm:presLayoutVars>
          <dgm:bulletEnabled val="1"/>
        </dgm:presLayoutVars>
      </dgm:prSet>
      <dgm:spPr/>
      <dgm:t>
        <a:bodyPr/>
        <a:lstStyle/>
        <a:p>
          <a:endParaRPr lang="en-US"/>
        </a:p>
      </dgm:t>
    </dgm:pt>
    <dgm:pt modelId="{52334631-04ED-4C65-9B15-B8447A2E4658}" type="pres">
      <dgm:prSet presAssocID="{547F7BF3-3ADF-4D3F-B3F4-0EA229910534}" presName="ThreeNodes_2" presStyleLbl="node1" presStyleIdx="1" presStyleCnt="3">
        <dgm:presLayoutVars>
          <dgm:bulletEnabled val="1"/>
        </dgm:presLayoutVars>
      </dgm:prSet>
      <dgm:spPr/>
      <dgm:t>
        <a:bodyPr/>
        <a:lstStyle/>
        <a:p>
          <a:endParaRPr lang="en-US"/>
        </a:p>
      </dgm:t>
    </dgm:pt>
    <dgm:pt modelId="{4998B04C-3E61-491C-B154-4BA46BE477A2}" type="pres">
      <dgm:prSet presAssocID="{547F7BF3-3ADF-4D3F-B3F4-0EA229910534}" presName="ThreeNodes_3" presStyleLbl="node1" presStyleIdx="2" presStyleCnt="3">
        <dgm:presLayoutVars>
          <dgm:bulletEnabled val="1"/>
        </dgm:presLayoutVars>
      </dgm:prSet>
      <dgm:spPr/>
      <dgm:t>
        <a:bodyPr/>
        <a:lstStyle/>
        <a:p>
          <a:endParaRPr lang="en-US"/>
        </a:p>
      </dgm:t>
    </dgm:pt>
    <dgm:pt modelId="{43199C47-D139-4479-B1BE-3BE10C1D898B}" type="pres">
      <dgm:prSet presAssocID="{547F7BF3-3ADF-4D3F-B3F4-0EA229910534}" presName="ThreeConn_1-2" presStyleLbl="fgAccFollowNode1" presStyleIdx="0" presStyleCnt="2">
        <dgm:presLayoutVars>
          <dgm:bulletEnabled val="1"/>
        </dgm:presLayoutVars>
      </dgm:prSet>
      <dgm:spPr/>
      <dgm:t>
        <a:bodyPr/>
        <a:lstStyle/>
        <a:p>
          <a:endParaRPr lang="en-US"/>
        </a:p>
      </dgm:t>
    </dgm:pt>
    <dgm:pt modelId="{C4312541-BC4F-4836-8A92-C98BFD0D7BE0}" type="pres">
      <dgm:prSet presAssocID="{547F7BF3-3ADF-4D3F-B3F4-0EA229910534}" presName="ThreeConn_2-3" presStyleLbl="fgAccFollowNode1" presStyleIdx="1" presStyleCnt="2">
        <dgm:presLayoutVars>
          <dgm:bulletEnabled val="1"/>
        </dgm:presLayoutVars>
      </dgm:prSet>
      <dgm:spPr/>
      <dgm:t>
        <a:bodyPr/>
        <a:lstStyle/>
        <a:p>
          <a:endParaRPr lang="en-US"/>
        </a:p>
      </dgm:t>
    </dgm:pt>
    <dgm:pt modelId="{B6671A92-5AA0-4737-AC57-90532AA1D273}" type="pres">
      <dgm:prSet presAssocID="{547F7BF3-3ADF-4D3F-B3F4-0EA229910534}" presName="ThreeNodes_1_text" presStyleLbl="node1" presStyleIdx="2" presStyleCnt="3">
        <dgm:presLayoutVars>
          <dgm:bulletEnabled val="1"/>
        </dgm:presLayoutVars>
      </dgm:prSet>
      <dgm:spPr/>
      <dgm:t>
        <a:bodyPr/>
        <a:lstStyle/>
        <a:p>
          <a:endParaRPr lang="en-US"/>
        </a:p>
      </dgm:t>
    </dgm:pt>
    <dgm:pt modelId="{5444E050-0F7A-48BA-AD14-2A18A3AEC0DF}" type="pres">
      <dgm:prSet presAssocID="{547F7BF3-3ADF-4D3F-B3F4-0EA229910534}" presName="ThreeNodes_2_text" presStyleLbl="node1" presStyleIdx="2" presStyleCnt="3">
        <dgm:presLayoutVars>
          <dgm:bulletEnabled val="1"/>
        </dgm:presLayoutVars>
      </dgm:prSet>
      <dgm:spPr/>
      <dgm:t>
        <a:bodyPr/>
        <a:lstStyle/>
        <a:p>
          <a:endParaRPr lang="en-US"/>
        </a:p>
      </dgm:t>
    </dgm:pt>
    <dgm:pt modelId="{36DBB2ED-0621-441F-9DFA-3B5855756D17}" type="pres">
      <dgm:prSet presAssocID="{547F7BF3-3ADF-4D3F-B3F4-0EA229910534}" presName="ThreeNodes_3_text" presStyleLbl="node1" presStyleIdx="2" presStyleCnt="3">
        <dgm:presLayoutVars>
          <dgm:bulletEnabled val="1"/>
        </dgm:presLayoutVars>
      </dgm:prSet>
      <dgm:spPr/>
      <dgm:t>
        <a:bodyPr/>
        <a:lstStyle/>
        <a:p>
          <a:endParaRPr lang="en-US"/>
        </a:p>
      </dgm:t>
    </dgm:pt>
  </dgm:ptLst>
  <dgm:cxnLst>
    <dgm:cxn modelId="{14EAC963-69D9-4AE2-93FC-70BA7987A847}" srcId="{547F7BF3-3ADF-4D3F-B3F4-0EA229910534}" destId="{30023F5A-C50C-4351-B426-4FFFEEA48D59}" srcOrd="0" destOrd="0" parTransId="{7D4BE6C4-3E5B-451D-BE7E-0F8C8E1E1783}" sibTransId="{EDD0759B-4A27-4BC9-A333-F5236A1DE153}"/>
    <dgm:cxn modelId="{73B59190-45F6-47CF-A90B-356F72F0C417}" type="presOf" srcId="{A24EA569-938B-4A42-B223-EF468DFBB1EE}" destId="{36DBB2ED-0621-441F-9DFA-3B5855756D17}" srcOrd="1" destOrd="0" presId="urn:microsoft.com/office/officeart/2005/8/layout/vProcess5"/>
    <dgm:cxn modelId="{4E36BB35-5AD2-44F1-BE6F-B3CB91987E67}" srcId="{30023F5A-C50C-4351-B426-4FFFEEA48D59}" destId="{F54E3854-C5F3-421C-9209-E47EC432A4A1}" srcOrd="0" destOrd="0" parTransId="{4D04AFE6-41D7-4265-824E-CF8F879696CE}" sibTransId="{CBE078A3-4F93-47D2-B8AC-3C28AEC9470F}"/>
    <dgm:cxn modelId="{46557446-631E-423A-A2F4-C38B356EEC2F}" type="presOf" srcId="{547F7BF3-3ADF-4D3F-B3F4-0EA229910534}" destId="{9448A3D3-F922-491F-88ED-0480E89D1A57}" srcOrd="0" destOrd="0" presId="urn:microsoft.com/office/officeart/2005/8/layout/vProcess5"/>
    <dgm:cxn modelId="{3F326930-F41B-4A45-B9AB-D50B10B150EE}" type="presOf" srcId="{8D7D22E4-F0DD-4191-BB8C-A7E02B58C897}" destId="{4998B04C-3E61-491C-B154-4BA46BE477A2}" srcOrd="0" destOrd="2" presId="urn:microsoft.com/office/officeart/2005/8/layout/vProcess5"/>
    <dgm:cxn modelId="{6557CB8F-4BB2-4C8D-A264-E8E5FEAC5B05}" type="presOf" srcId="{0BDF1B36-AD5D-48F1-BB3D-8DE113E4086D}" destId="{5444E050-0F7A-48BA-AD14-2A18A3AEC0DF}" srcOrd="1" destOrd="1" presId="urn:microsoft.com/office/officeart/2005/8/layout/vProcess5"/>
    <dgm:cxn modelId="{FE8E089C-AEDC-4C0C-A47E-8644B33A8EBB}" type="presOf" srcId="{0BDF1B36-AD5D-48F1-BB3D-8DE113E4086D}" destId="{52334631-04ED-4C65-9B15-B8447A2E4658}" srcOrd="0" destOrd="1" presId="urn:microsoft.com/office/officeart/2005/8/layout/vProcess5"/>
    <dgm:cxn modelId="{29078F24-9DA4-43D5-8A05-F131E529F2BF}" srcId="{A24EA569-938B-4A42-B223-EF468DFBB1EE}" destId="{8D7D22E4-F0DD-4191-BB8C-A7E02B58C897}" srcOrd="1" destOrd="0" parTransId="{1FCF4B6A-0F2A-4607-803C-3291E3DA3FCC}" sibTransId="{B0171F4B-7962-480F-A5B3-84436292315E}"/>
    <dgm:cxn modelId="{851F2652-4D07-43B5-8CF8-D5C474CA15FA}" type="presOf" srcId="{C66D0720-132C-4BE4-8FBF-3B3CC39629DA}" destId="{5444E050-0F7A-48BA-AD14-2A18A3AEC0DF}" srcOrd="1" destOrd="0" presId="urn:microsoft.com/office/officeart/2005/8/layout/vProcess5"/>
    <dgm:cxn modelId="{A27231DD-5F55-432A-84B3-57982A865F35}" type="presOf" srcId="{F54E3854-C5F3-421C-9209-E47EC432A4A1}" destId="{B6671A92-5AA0-4737-AC57-90532AA1D273}" srcOrd="1" destOrd="1" presId="urn:microsoft.com/office/officeart/2005/8/layout/vProcess5"/>
    <dgm:cxn modelId="{2FA6F079-D83F-4451-BFC0-59647D44A9F5}" srcId="{A24EA569-938B-4A42-B223-EF468DFBB1EE}" destId="{EDBA24C4-380D-4595-9B16-686B410B897A}" srcOrd="0" destOrd="0" parTransId="{A9297406-144D-4568-A8BE-93482CF3E499}" sibTransId="{45CE8DD2-7D8D-4DCB-B78A-0234ECA0B708}"/>
    <dgm:cxn modelId="{4A0A39D1-C0C4-4449-9398-07BE45445FE6}" type="presOf" srcId="{F54E3854-C5F3-421C-9209-E47EC432A4A1}" destId="{639EF624-064E-4921-B86E-33E49B4A63C2}" srcOrd="0" destOrd="1" presId="urn:microsoft.com/office/officeart/2005/8/layout/vProcess5"/>
    <dgm:cxn modelId="{F131A4B8-D6CB-4D94-8160-3152D5BC0CAC}" type="presOf" srcId="{8D7D22E4-F0DD-4191-BB8C-A7E02B58C897}" destId="{36DBB2ED-0621-441F-9DFA-3B5855756D17}" srcOrd="1" destOrd="2" presId="urn:microsoft.com/office/officeart/2005/8/layout/vProcess5"/>
    <dgm:cxn modelId="{D8F91DA5-AF28-4444-BC43-50420739457A}" type="presOf" srcId="{019B9C60-6AA9-48D1-B46F-AC1764ACE73C}" destId="{B6671A92-5AA0-4737-AC57-90532AA1D273}" srcOrd="1" destOrd="2" presId="urn:microsoft.com/office/officeart/2005/8/layout/vProcess5"/>
    <dgm:cxn modelId="{441626FD-5CE7-4DE6-8DFC-B9893E602984}" srcId="{C66D0720-132C-4BE4-8FBF-3B3CC39629DA}" destId="{0BDF1B36-AD5D-48F1-BB3D-8DE113E4086D}" srcOrd="0" destOrd="0" parTransId="{152826DB-579E-4AA6-B2C8-D39E9184F8B9}" sibTransId="{C46E28A3-1EA4-4A32-982E-95A531D7C14A}"/>
    <dgm:cxn modelId="{A4905471-E9CB-4E44-8EAA-7F3A171C2F6F}" type="presOf" srcId="{EDD0759B-4A27-4BC9-A333-F5236A1DE153}" destId="{43199C47-D139-4479-B1BE-3BE10C1D898B}" srcOrd="0" destOrd="0" presId="urn:microsoft.com/office/officeart/2005/8/layout/vProcess5"/>
    <dgm:cxn modelId="{D83323C9-61A8-4716-89E6-90F4C5E0AED8}" type="presOf" srcId="{019B9C60-6AA9-48D1-B46F-AC1764ACE73C}" destId="{639EF624-064E-4921-B86E-33E49B4A63C2}" srcOrd="0" destOrd="2" presId="urn:microsoft.com/office/officeart/2005/8/layout/vProcess5"/>
    <dgm:cxn modelId="{97834375-D0F2-48B0-8EB4-CEA441F47E10}" type="presOf" srcId="{159CF62B-90D1-4FBD-8C95-8B4F1652BA28}" destId="{C4312541-BC4F-4836-8A92-C98BFD0D7BE0}" srcOrd="0" destOrd="0" presId="urn:microsoft.com/office/officeart/2005/8/layout/vProcess5"/>
    <dgm:cxn modelId="{1848C3C5-6701-4052-84AA-437774AB1FCD}" type="presOf" srcId="{30023F5A-C50C-4351-B426-4FFFEEA48D59}" destId="{B6671A92-5AA0-4737-AC57-90532AA1D273}" srcOrd="1" destOrd="0" presId="urn:microsoft.com/office/officeart/2005/8/layout/vProcess5"/>
    <dgm:cxn modelId="{320864D9-638F-4718-8E0D-E605574BB88A}" srcId="{547F7BF3-3ADF-4D3F-B3F4-0EA229910534}" destId="{C66D0720-132C-4BE4-8FBF-3B3CC39629DA}" srcOrd="1" destOrd="0" parTransId="{9C4DB05E-1498-455E-945C-7718ABFB8FD6}" sibTransId="{159CF62B-90D1-4FBD-8C95-8B4F1652BA28}"/>
    <dgm:cxn modelId="{2F252B32-9203-456A-82AF-2A2C46B9A161}" type="presOf" srcId="{C66D0720-132C-4BE4-8FBF-3B3CC39629DA}" destId="{52334631-04ED-4C65-9B15-B8447A2E4658}" srcOrd="0" destOrd="0" presId="urn:microsoft.com/office/officeart/2005/8/layout/vProcess5"/>
    <dgm:cxn modelId="{2050C065-7EAC-4ED5-B6F6-D7481F381D11}" type="presOf" srcId="{A24EA569-938B-4A42-B223-EF468DFBB1EE}" destId="{4998B04C-3E61-491C-B154-4BA46BE477A2}" srcOrd="0" destOrd="0" presId="urn:microsoft.com/office/officeart/2005/8/layout/vProcess5"/>
    <dgm:cxn modelId="{CE598CC1-2CB1-46E6-B7F9-1653B7465014}" srcId="{30023F5A-C50C-4351-B426-4FFFEEA48D59}" destId="{019B9C60-6AA9-48D1-B46F-AC1764ACE73C}" srcOrd="1" destOrd="0" parTransId="{D443C34C-A3CC-401D-966A-E5DF8E7E356B}" sibTransId="{86406D4D-D9B6-4EB3-B436-B65E13B8767B}"/>
    <dgm:cxn modelId="{BF514531-8CFC-466B-9C6A-F8BF57CDD0F4}" type="presOf" srcId="{30023F5A-C50C-4351-B426-4FFFEEA48D59}" destId="{639EF624-064E-4921-B86E-33E49B4A63C2}" srcOrd="0" destOrd="0" presId="urn:microsoft.com/office/officeart/2005/8/layout/vProcess5"/>
    <dgm:cxn modelId="{04E38098-F381-43B2-90B4-C53B707AB3DA}" type="presOf" srcId="{EDBA24C4-380D-4595-9B16-686B410B897A}" destId="{4998B04C-3E61-491C-B154-4BA46BE477A2}" srcOrd="0" destOrd="1" presId="urn:microsoft.com/office/officeart/2005/8/layout/vProcess5"/>
    <dgm:cxn modelId="{B2573467-9D01-4E3D-8038-905BC99A338B}" srcId="{547F7BF3-3ADF-4D3F-B3F4-0EA229910534}" destId="{A24EA569-938B-4A42-B223-EF468DFBB1EE}" srcOrd="2" destOrd="0" parTransId="{1AE60867-CD30-492E-B339-A7B6B5670D1A}" sibTransId="{182424EC-B9F5-4304-A02C-A8983E90D5B7}"/>
    <dgm:cxn modelId="{1496047D-4B13-49F8-BAF6-4E6D9B9EADA6}" type="presOf" srcId="{EDBA24C4-380D-4595-9B16-686B410B897A}" destId="{36DBB2ED-0621-441F-9DFA-3B5855756D17}" srcOrd="1" destOrd="1" presId="urn:microsoft.com/office/officeart/2005/8/layout/vProcess5"/>
    <dgm:cxn modelId="{173E429E-FAC5-4666-8FA0-8AAF1C9C97C1}" type="presParOf" srcId="{9448A3D3-F922-491F-88ED-0480E89D1A57}" destId="{CA5A7278-D2B4-4F6B-94C4-4AB900787527}" srcOrd="0" destOrd="0" presId="urn:microsoft.com/office/officeart/2005/8/layout/vProcess5"/>
    <dgm:cxn modelId="{4D7AFD8A-B6C4-4D2E-92BF-963BE85C4E5B}" type="presParOf" srcId="{9448A3D3-F922-491F-88ED-0480E89D1A57}" destId="{639EF624-064E-4921-B86E-33E49B4A63C2}" srcOrd="1" destOrd="0" presId="urn:microsoft.com/office/officeart/2005/8/layout/vProcess5"/>
    <dgm:cxn modelId="{0DF98E15-4C92-4D55-805B-B57AE7719607}" type="presParOf" srcId="{9448A3D3-F922-491F-88ED-0480E89D1A57}" destId="{52334631-04ED-4C65-9B15-B8447A2E4658}" srcOrd="2" destOrd="0" presId="urn:microsoft.com/office/officeart/2005/8/layout/vProcess5"/>
    <dgm:cxn modelId="{8B5B5365-597C-4144-BAFC-5BE40E55BD17}" type="presParOf" srcId="{9448A3D3-F922-491F-88ED-0480E89D1A57}" destId="{4998B04C-3E61-491C-B154-4BA46BE477A2}" srcOrd="3" destOrd="0" presId="urn:microsoft.com/office/officeart/2005/8/layout/vProcess5"/>
    <dgm:cxn modelId="{6D03A8DA-EA6D-46F6-985A-0B5792D80FD5}" type="presParOf" srcId="{9448A3D3-F922-491F-88ED-0480E89D1A57}" destId="{43199C47-D139-4479-B1BE-3BE10C1D898B}" srcOrd="4" destOrd="0" presId="urn:microsoft.com/office/officeart/2005/8/layout/vProcess5"/>
    <dgm:cxn modelId="{AF774627-69AD-4354-8D89-791838A10026}" type="presParOf" srcId="{9448A3D3-F922-491F-88ED-0480E89D1A57}" destId="{C4312541-BC4F-4836-8A92-C98BFD0D7BE0}" srcOrd="5" destOrd="0" presId="urn:microsoft.com/office/officeart/2005/8/layout/vProcess5"/>
    <dgm:cxn modelId="{58B810A8-EC7E-4CD3-99E1-2AD8B33FA5C4}" type="presParOf" srcId="{9448A3D3-F922-491F-88ED-0480E89D1A57}" destId="{B6671A92-5AA0-4737-AC57-90532AA1D273}" srcOrd="6" destOrd="0" presId="urn:microsoft.com/office/officeart/2005/8/layout/vProcess5"/>
    <dgm:cxn modelId="{173E01DA-DF63-489B-B7EE-6BC4A34104DB}" type="presParOf" srcId="{9448A3D3-F922-491F-88ED-0480E89D1A57}" destId="{5444E050-0F7A-48BA-AD14-2A18A3AEC0DF}" srcOrd="7" destOrd="0" presId="urn:microsoft.com/office/officeart/2005/8/layout/vProcess5"/>
    <dgm:cxn modelId="{2F3A0908-9D07-4FB1-ACE1-D4A255DE1C3A}" type="presParOf" srcId="{9448A3D3-F922-491F-88ED-0480E89D1A57}" destId="{36DBB2ED-0621-441F-9DFA-3B5855756D17}"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32128C-0C4B-438E-950A-16ECA483652A}">
      <dsp:nvSpPr>
        <dsp:cNvPr id="0" name=""/>
        <dsp:cNvSpPr/>
      </dsp:nvSpPr>
      <dsp:spPr>
        <a:xfrm>
          <a:off x="0" y="2"/>
          <a:ext cx="8077200" cy="1099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a:lnSpc>
              <a:spcPct val="90000"/>
            </a:lnSpc>
            <a:spcBef>
              <a:spcPct val="0"/>
            </a:spcBef>
            <a:spcAft>
              <a:spcPct val="35000"/>
            </a:spcAft>
          </a:pPr>
          <a:r>
            <a:rPr lang="en-US" sz="4800" kern="1200" dirty="0" smtClean="0"/>
            <a:t>Coffee and CVD </a:t>
          </a:r>
          <a:r>
            <a:rPr lang="en-US" sz="2000" kern="1200" dirty="0" smtClean="0"/>
            <a:t>(Cornelis, 2007)</a:t>
          </a:r>
          <a:endParaRPr lang="en-US" sz="2000" kern="1200" dirty="0"/>
        </a:p>
      </dsp:txBody>
      <dsp:txXfrm>
        <a:off x="53688" y="53690"/>
        <a:ext cx="7969824" cy="992424"/>
      </dsp:txXfrm>
    </dsp:sp>
    <dsp:sp modelId="{3DD6CA2E-700A-4C4A-A5A1-33CA96269D5A}">
      <dsp:nvSpPr>
        <dsp:cNvPr id="0" name=""/>
        <dsp:cNvSpPr/>
      </dsp:nvSpPr>
      <dsp:spPr>
        <a:xfrm>
          <a:off x="0" y="1166400"/>
          <a:ext cx="8077200" cy="662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50800" rIns="284480" bIns="50800" numCol="1" spcCol="1270" anchor="t" anchorCtr="0">
          <a:noAutofit/>
        </a:bodyPr>
        <a:lstStyle/>
        <a:p>
          <a:pPr marL="285750" lvl="1" indent="-285750" algn="l" defTabSz="1377950">
            <a:lnSpc>
              <a:spcPct val="90000"/>
            </a:lnSpc>
            <a:spcBef>
              <a:spcPct val="0"/>
            </a:spcBef>
            <a:spcAft>
              <a:spcPct val="20000"/>
            </a:spcAft>
            <a:buChar char="••"/>
          </a:pPr>
          <a:r>
            <a:rPr lang="en-US" sz="3100" kern="1200" dirty="0" smtClean="0"/>
            <a:t>“slow” vs. “fast” caffeine metabolism gene</a:t>
          </a:r>
          <a:endParaRPr lang="en-US" sz="3100" kern="1200" dirty="0"/>
        </a:p>
      </dsp:txBody>
      <dsp:txXfrm>
        <a:off x="0" y="1166400"/>
        <a:ext cx="8077200" cy="662400"/>
      </dsp:txXfrm>
    </dsp:sp>
    <dsp:sp modelId="{7C60A0F8-9D17-4CDB-A50F-A3E9C491DE2D}">
      <dsp:nvSpPr>
        <dsp:cNvPr id="0" name=""/>
        <dsp:cNvSpPr/>
      </dsp:nvSpPr>
      <dsp:spPr>
        <a:xfrm>
          <a:off x="0" y="1828800"/>
          <a:ext cx="8077200" cy="1099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en-US" sz="4000" kern="1200" dirty="0" smtClean="0"/>
            <a:t>Celiac Disease </a:t>
          </a:r>
          <a:r>
            <a:rPr lang="en-US" sz="2000" kern="1200" dirty="0" smtClean="0"/>
            <a:t>(Romanos, 2009)</a:t>
          </a:r>
          <a:r>
            <a:rPr lang="en-US" sz="2800" kern="1200" dirty="0" smtClean="0"/>
            <a:t> </a:t>
          </a:r>
          <a:endParaRPr lang="en-US" sz="4000" kern="1200" dirty="0"/>
        </a:p>
      </dsp:txBody>
      <dsp:txXfrm>
        <a:off x="53688" y="1882488"/>
        <a:ext cx="7969824" cy="992424"/>
      </dsp:txXfrm>
    </dsp:sp>
    <dsp:sp modelId="{6307EF9C-0CE8-4A0F-AB32-CC2C8471997F}">
      <dsp:nvSpPr>
        <dsp:cNvPr id="0" name=""/>
        <dsp:cNvSpPr/>
      </dsp:nvSpPr>
      <dsp:spPr>
        <a:xfrm>
          <a:off x="0" y="2928599"/>
          <a:ext cx="8077200" cy="662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50800" rIns="284480" bIns="50800" numCol="1" spcCol="1270" anchor="t" anchorCtr="0">
          <a:noAutofit/>
        </a:bodyPr>
        <a:lstStyle/>
        <a:p>
          <a:pPr marL="285750" lvl="1" indent="-285750" algn="l" defTabSz="1377950">
            <a:lnSpc>
              <a:spcPct val="90000"/>
            </a:lnSpc>
            <a:spcBef>
              <a:spcPct val="0"/>
            </a:spcBef>
            <a:spcAft>
              <a:spcPct val="20000"/>
            </a:spcAft>
            <a:buChar char="••"/>
          </a:pPr>
          <a:r>
            <a:rPr lang="en-US" sz="3100" kern="1200" dirty="0" smtClean="0"/>
            <a:t>genetic screening</a:t>
          </a:r>
          <a:endParaRPr lang="en-US" sz="3100" kern="1200" dirty="0"/>
        </a:p>
      </dsp:txBody>
      <dsp:txXfrm>
        <a:off x="0" y="2928599"/>
        <a:ext cx="8077200" cy="662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F4B5FA-4843-4D1C-A74B-6E47AF470EEF}">
      <dsp:nvSpPr>
        <dsp:cNvPr id="0" name=""/>
        <dsp:cNvSpPr/>
      </dsp:nvSpPr>
      <dsp:spPr>
        <a:xfrm>
          <a:off x="2144755" y="1001878"/>
          <a:ext cx="4014755" cy="2949243"/>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n-US" sz="6500" kern="1200" dirty="0" smtClean="0"/>
            <a:t>Diet</a:t>
          </a:r>
          <a:endParaRPr lang="en-US" sz="6500" kern="1200" dirty="0"/>
        </a:p>
      </dsp:txBody>
      <dsp:txXfrm>
        <a:off x="2732702" y="1433785"/>
        <a:ext cx="2838861" cy="2085429"/>
      </dsp:txXfrm>
    </dsp:sp>
    <dsp:sp modelId="{AC48F866-661D-4846-9184-73F203099D84}">
      <dsp:nvSpPr>
        <dsp:cNvPr id="0" name=""/>
        <dsp:cNvSpPr/>
      </dsp:nvSpPr>
      <dsp:spPr>
        <a:xfrm>
          <a:off x="2986401" y="0"/>
          <a:ext cx="2308736" cy="1373683"/>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Proteomics</a:t>
          </a:r>
          <a:endParaRPr lang="en-US" sz="1700" kern="1200" dirty="0"/>
        </a:p>
      </dsp:txBody>
      <dsp:txXfrm>
        <a:off x="3324508" y="201171"/>
        <a:ext cx="1632522" cy="971341"/>
      </dsp:txXfrm>
    </dsp:sp>
    <dsp:sp modelId="{9C72064D-18D2-4E4E-9172-4B882D05477F}">
      <dsp:nvSpPr>
        <dsp:cNvPr id="0" name=""/>
        <dsp:cNvSpPr/>
      </dsp:nvSpPr>
      <dsp:spPr>
        <a:xfrm>
          <a:off x="5723876" y="1828816"/>
          <a:ext cx="2060470" cy="1373683"/>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Metabolomics</a:t>
          </a:r>
          <a:endParaRPr lang="en-US" sz="1700" kern="1200" dirty="0"/>
        </a:p>
      </dsp:txBody>
      <dsp:txXfrm>
        <a:off x="6025625" y="2029987"/>
        <a:ext cx="1456972" cy="971341"/>
      </dsp:txXfrm>
    </dsp:sp>
    <dsp:sp modelId="{C2CB2AF0-9028-4B40-8433-40839EFC0719}">
      <dsp:nvSpPr>
        <dsp:cNvPr id="0" name=""/>
        <dsp:cNvSpPr/>
      </dsp:nvSpPr>
      <dsp:spPr>
        <a:xfrm>
          <a:off x="3209280" y="3579316"/>
          <a:ext cx="2076707" cy="1373683"/>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Epigenetics</a:t>
          </a:r>
          <a:endParaRPr lang="en-US" sz="1700" kern="1200" dirty="0"/>
        </a:p>
      </dsp:txBody>
      <dsp:txXfrm>
        <a:off x="3513407" y="3780487"/>
        <a:ext cx="1468453" cy="971341"/>
      </dsp:txXfrm>
    </dsp:sp>
    <dsp:sp modelId="{F8097A96-18E7-4778-BC93-35A3703B0F01}">
      <dsp:nvSpPr>
        <dsp:cNvPr id="0" name=""/>
        <dsp:cNvSpPr/>
      </dsp:nvSpPr>
      <dsp:spPr>
        <a:xfrm>
          <a:off x="524522" y="1830907"/>
          <a:ext cx="2209803" cy="1369493"/>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Genetic Stability </a:t>
          </a:r>
          <a:endParaRPr lang="en-US" sz="1700" kern="1200" dirty="0"/>
        </a:p>
      </dsp:txBody>
      <dsp:txXfrm>
        <a:off x="848140" y="2031465"/>
        <a:ext cx="1562567" cy="9683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9EF624-064E-4921-B86E-33E49B4A63C2}">
      <dsp:nvSpPr>
        <dsp:cNvPr id="0" name=""/>
        <dsp:cNvSpPr/>
      </dsp:nvSpPr>
      <dsp:spPr>
        <a:xfrm>
          <a:off x="0" y="0"/>
          <a:ext cx="6995160" cy="1297305"/>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smtClean="0"/>
            <a:t>Genistein</a:t>
          </a:r>
          <a:endParaRPr lang="en-US" sz="2500" kern="1200" dirty="0"/>
        </a:p>
        <a:p>
          <a:pPr marL="228600" lvl="1" indent="-228600" algn="l" defTabSz="889000">
            <a:lnSpc>
              <a:spcPct val="90000"/>
            </a:lnSpc>
            <a:spcBef>
              <a:spcPct val="0"/>
            </a:spcBef>
            <a:spcAft>
              <a:spcPct val="15000"/>
            </a:spcAft>
            <a:buChar char="••"/>
          </a:pPr>
          <a:r>
            <a:rPr lang="en-US" sz="2000" kern="1200" dirty="0" smtClean="0"/>
            <a:t>Phytoestrogen in soy products</a:t>
          </a:r>
          <a:endParaRPr lang="en-US" sz="2000" kern="1200" dirty="0"/>
        </a:p>
        <a:p>
          <a:pPr marL="228600" lvl="1" indent="-228600" algn="l" defTabSz="889000">
            <a:lnSpc>
              <a:spcPct val="90000"/>
            </a:lnSpc>
            <a:spcBef>
              <a:spcPct val="0"/>
            </a:spcBef>
            <a:spcAft>
              <a:spcPct val="15000"/>
            </a:spcAft>
            <a:buChar char="••"/>
          </a:pPr>
          <a:r>
            <a:rPr lang="en-US" sz="2000" kern="1200" dirty="0" smtClean="0"/>
            <a:t>High quantity</a:t>
          </a:r>
          <a:endParaRPr lang="en-US" sz="2000" kern="1200" dirty="0"/>
        </a:p>
      </dsp:txBody>
      <dsp:txXfrm>
        <a:off x="37997" y="37997"/>
        <a:ext cx="5595266" cy="1221311"/>
      </dsp:txXfrm>
    </dsp:sp>
    <dsp:sp modelId="{52334631-04ED-4C65-9B15-B8447A2E4658}">
      <dsp:nvSpPr>
        <dsp:cNvPr id="0" name=""/>
        <dsp:cNvSpPr/>
      </dsp:nvSpPr>
      <dsp:spPr>
        <a:xfrm>
          <a:off x="617219" y="1513522"/>
          <a:ext cx="6995160" cy="1297305"/>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smtClean="0"/>
            <a:t>Female Mice</a:t>
          </a:r>
          <a:endParaRPr lang="en-US" sz="2500" kern="1200" dirty="0"/>
        </a:p>
        <a:p>
          <a:pPr marL="228600" lvl="1" indent="-228600" algn="l" defTabSz="889000">
            <a:lnSpc>
              <a:spcPct val="90000"/>
            </a:lnSpc>
            <a:spcBef>
              <a:spcPct val="0"/>
            </a:spcBef>
            <a:spcAft>
              <a:spcPct val="15000"/>
            </a:spcAft>
            <a:buChar char="••"/>
          </a:pPr>
          <a:r>
            <a:rPr lang="en-US" sz="2000" kern="1200" dirty="0" smtClean="0"/>
            <a:t>During gestation </a:t>
          </a:r>
          <a:endParaRPr lang="en-US" sz="2000" kern="1200" dirty="0"/>
        </a:p>
      </dsp:txBody>
      <dsp:txXfrm>
        <a:off x="655216" y="1551519"/>
        <a:ext cx="5458697" cy="1221311"/>
      </dsp:txXfrm>
    </dsp:sp>
    <dsp:sp modelId="{4998B04C-3E61-491C-B154-4BA46BE477A2}">
      <dsp:nvSpPr>
        <dsp:cNvPr id="0" name=""/>
        <dsp:cNvSpPr/>
      </dsp:nvSpPr>
      <dsp:spPr>
        <a:xfrm>
          <a:off x="1234439" y="3027044"/>
          <a:ext cx="6995160" cy="1297305"/>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smtClean="0"/>
            <a:t>Results</a:t>
          </a:r>
          <a:endParaRPr lang="en-US" sz="2500" kern="1200" dirty="0"/>
        </a:p>
        <a:p>
          <a:pPr marL="228600" lvl="1" indent="-228600" algn="l" defTabSz="889000">
            <a:lnSpc>
              <a:spcPct val="90000"/>
            </a:lnSpc>
            <a:spcBef>
              <a:spcPct val="0"/>
            </a:spcBef>
            <a:spcAft>
              <a:spcPct val="15000"/>
            </a:spcAft>
            <a:buChar char="••"/>
          </a:pPr>
          <a:r>
            <a:rPr lang="en-US" sz="2000" kern="1200" dirty="0" smtClean="0"/>
            <a:t>Phenotype alteration through methylation</a:t>
          </a:r>
          <a:endParaRPr lang="en-US" sz="2000" kern="1200" dirty="0"/>
        </a:p>
        <a:p>
          <a:pPr marL="228600" lvl="1" indent="-228600" algn="l" defTabSz="889000">
            <a:lnSpc>
              <a:spcPct val="90000"/>
            </a:lnSpc>
            <a:spcBef>
              <a:spcPct val="0"/>
            </a:spcBef>
            <a:spcAft>
              <a:spcPct val="15000"/>
            </a:spcAft>
            <a:buChar char="••"/>
          </a:pPr>
          <a:r>
            <a:rPr lang="en-US" sz="2000" kern="1200" dirty="0" smtClean="0"/>
            <a:t>Protected offspring from obesity</a:t>
          </a:r>
          <a:endParaRPr lang="en-US" sz="2000" kern="1200" dirty="0"/>
        </a:p>
      </dsp:txBody>
      <dsp:txXfrm>
        <a:off x="1272436" y="3065041"/>
        <a:ext cx="5458697" cy="1221311"/>
      </dsp:txXfrm>
    </dsp:sp>
    <dsp:sp modelId="{43199C47-D139-4479-B1BE-3BE10C1D898B}">
      <dsp:nvSpPr>
        <dsp:cNvPr id="0" name=""/>
        <dsp:cNvSpPr/>
      </dsp:nvSpPr>
      <dsp:spPr>
        <a:xfrm>
          <a:off x="6151911" y="983789"/>
          <a:ext cx="843248" cy="843248"/>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dirty="0"/>
        </a:p>
      </dsp:txBody>
      <dsp:txXfrm>
        <a:off x="6341642" y="983789"/>
        <a:ext cx="463786" cy="634544"/>
      </dsp:txXfrm>
    </dsp:sp>
    <dsp:sp modelId="{C4312541-BC4F-4836-8A92-C98BFD0D7BE0}">
      <dsp:nvSpPr>
        <dsp:cNvPr id="0" name=""/>
        <dsp:cNvSpPr/>
      </dsp:nvSpPr>
      <dsp:spPr>
        <a:xfrm>
          <a:off x="6769131" y="2488663"/>
          <a:ext cx="843248" cy="843248"/>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dirty="0"/>
        </a:p>
      </dsp:txBody>
      <dsp:txXfrm>
        <a:off x="6958862" y="2488663"/>
        <a:ext cx="463786" cy="63454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307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3076"/>
          </a:xfrm>
          <a:prstGeom prst="rect">
            <a:avLst/>
          </a:prstGeom>
        </p:spPr>
        <p:txBody>
          <a:bodyPr vert="horz" lIns="91440" tIns="45720" rIns="91440" bIns="45720" rtlCol="0"/>
          <a:lstStyle>
            <a:lvl1pPr algn="r">
              <a:defRPr sz="1200"/>
            </a:lvl1pPr>
          </a:lstStyle>
          <a:p>
            <a:fld id="{097FEB99-2ADF-4EF4-9AD1-8C5DBF26C738}" type="datetimeFigureOut">
              <a:rPr lang="en-US" smtClean="0"/>
              <a:t>2/20/2012</a:t>
            </a:fld>
            <a:endParaRPr lang="en-US"/>
          </a:p>
        </p:txBody>
      </p:sp>
      <p:sp>
        <p:nvSpPr>
          <p:cNvPr id="4" name="Footer Placeholder 3"/>
          <p:cNvSpPr>
            <a:spLocks noGrp="1"/>
          </p:cNvSpPr>
          <p:nvPr>
            <p:ph type="ftr" sz="quarter" idx="2"/>
          </p:nvPr>
        </p:nvSpPr>
        <p:spPr>
          <a:xfrm>
            <a:off x="0" y="8806344"/>
            <a:ext cx="3026833" cy="46307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06344"/>
            <a:ext cx="3026833" cy="463076"/>
          </a:xfrm>
          <a:prstGeom prst="rect">
            <a:avLst/>
          </a:prstGeom>
        </p:spPr>
        <p:txBody>
          <a:bodyPr vert="horz" lIns="91440" tIns="45720" rIns="91440" bIns="45720" rtlCol="0" anchor="b"/>
          <a:lstStyle>
            <a:lvl1pPr algn="r">
              <a:defRPr sz="1200"/>
            </a:lvl1pPr>
          </a:lstStyle>
          <a:p>
            <a:fld id="{88851598-A8F9-4483-9421-A4E04C1DC579}" type="slidenum">
              <a:rPr lang="en-US" smtClean="0"/>
              <a:t>‹#›</a:t>
            </a:fld>
            <a:endParaRPr lang="en-US"/>
          </a:p>
        </p:txBody>
      </p:sp>
    </p:spTree>
    <p:extLst>
      <p:ext uri="{BB962C8B-B14F-4D97-AF65-F5344CB8AC3E}">
        <p14:creationId xmlns:p14="http://schemas.microsoft.com/office/powerpoint/2010/main" val="16567829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56550" y="0"/>
            <a:ext cx="3026833" cy="463550"/>
          </a:xfrm>
          <a:prstGeom prst="rect">
            <a:avLst/>
          </a:prstGeom>
        </p:spPr>
        <p:txBody>
          <a:bodyPr vert="horz" lIns="91440" tIns="45720" rIns="91440" bIns="45720" rtlCol="0"/>
          <a:lstStyle>
            <a:lvl1pPr algn="r">
              <a:defRPr sz="1200"/>
            </a:lvl1pPr>
          </a:lstStyle>
          <a:p>
            <a:fld id="{4783ABC6-13C3-4D3E-B36D-FB617BA45AF5}" type="datetimeFigureOut">
              <a:rPr lang="en-US" smtClean="0"/>
              <a:pPr/>
              <a:t>2/20/2012</a:t>
            </a:fld>
            <a:endParaRPr lang="en-US" dirty="0"/>
          </a:p>
        </p:txBody>
      </p:sp>
      <p:sp>
        <p:nvSpPr>
          <p:cNvPr id="4" name="Slide Image Placeholder 3"/>
          <p:cNvSpPr>
            <a:spLocks noGrp="1" noRot="1" noChangeAspect="1"/>
          </p:cNvSpPr>
          <p:nvPr>
            <p:ph type="sldImg" idx="2"/>
          </p:nvPr>
        </p:nvSpPr>
        <p:spPr>
          <a:xfrm>
            <a:off x="1174750" y="695325"/>
            <a:ext cx="4635500" cy="3476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8500" y="4403725"/>
            <a:ext cx="5588000" cy="41719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05841"/>
            <a:ext cx="3026833" cy="46355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05841"/>
            <a:ext cx="3026833" cy="463550"/>
          </a:xfrm>
          <a:prstGeom prst="rect">
            <a:avLst/>
          </a:prstGeom>
        </p:spPr>
        <p:txBody>
          <a:bodyPr vert="horz" lIns="91440" tIns="45720" rIns="91440" bIns="45720" rtlCol="0" anchor="b"/>
          <a:lstStyle>
            <a:lvl1pPr algn="r">
              <a:defRPr sz="1200"/>
            </a:lvl1pPr>
          </a:lstStyle>
          <a:p>
            <a:fld id="{1D5357C7-B287-468B-9BE0-20D43F1D66E5}" type="slidenum">
              <a:rPr lang="en-US" smtClean="0"/>
              <a:pPr/>
              <a:t>‹#›</a:t>
            </a:fld>
            <a:endParaRPr lang="en-US" dirty="0"/>
          </a:p>
        </p:txBody>
      </p:sp>
    </p:spTree>
    <p:extLst>
      <p:ext uri="{BB962C8B-B14F-4D97-AF65-F5344CB8AC3E}">
        <p14:creationId xmlns:p14="http://schemas.microsoft.com/office/powerpoint/2010/main" val="2237188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5357C7-B287-468B-9BE0-20D43F1D66E5}"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Research studies in mice, humans</a:t>
            </a:r>
            <a:r>
              <a:rPr lang="en-US" baseline="0" dirty="0" smtClean="0"/>
              <a:t> and cell cultures </a:t>
            </a:r>
          </a:p>
          <a:p>
            <a:r>
              <a:rPr lang="en-US" baseline="0" dirty="0" smtClean="0"/>
              <a:t>-Often use a Candidate gene approach to analyze one gene based on its known function and determine number of SNPs</a:t>
            </a:r>
          </a:p>
          <a:p>
            <a:r>
              <a:rPr lang="en-US" baseline="0" dirty="0" smtClean="0"/>
              <a:t>-Candidate genes: genes that are more susceptible to effects of diet</a:t>
            </a:r>
          </a:p>
          <a:p>
            <a:r>
              <a:rPr lang="en-US" baseline="0" dirty="0" smtClean="0"/>
              <a:t>-microarrays used to analyze genes from 2 populations of different conditions </a:t>
            </a:r>
          </a:p>
          <a:p>
            <a:r>
              <a:rPr lang="en-US" dirty="0" smtClean="0"/>
              <a:t>-electrophoresis:</a:t>
            </a:r>
            <a:r>
              <a:rPr lang="en-US" baseline="0" dirty="0" smtClean="0"/>
              <a:t> using gels and electrostatic attraction to move DNA, RNA or protein. Chain length determines speed of movement </a:t>
            </a:r>
            <a:endParaRPr lang="en-US" dirty="0"/>
          </a:p>
        </p:txBody>
      </p:sp>
      <p:sp>
        <p:nvSpPr>
          <p:cNvPr id="4" name="Slide Number Placeholder 3"/>
          <p:cNvSpPr>
            <a:spLocks noGrp="1"/>
          </p:cNvSpPr>
          <p:nvPr>
            <p:ph type="sldNum" sz="quarter" idx="10"/>
          </p:nvPr>
        </p:nvSpPr>
        <p:spPr/>
        <p:txBody>
          <a:bodyPr/>
          <a:lstStyle/>
          <a:p>
            <a:fld id="{1D5357C7-B287-468B-9BE0-20D43F1D66E5}"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Ultimately for disease prevention but insufficient</a:t>
            </a:r>
            <a:r>
              <a:rPr lang="en-US" baseline="0" dirty="0" smtClean="0"/>
              <a:t> data prevents application of nutrigenetics/nutrigenomic/epigenetic studies </a:t>
            </a:r>
            <a:endParaRPr lang="en-US" dirty="0"/>
          </a:p>
        </p:txBody>
      </p:sp>
      <p:sp>
        <p:nvSpPr>
          <p:cNvPr id="4" name="Slide Number Placeholder 3"/>
          <p:cNvSpPr>
            <a:spLocks noGrp="1"/>
          </p:cNvSpPr>
          <p:nvPr>
            <p:ph type="sldNum" sz="quarter" idx="10"/>
          </p:nvPr>
        </p:nvSpPr>
        <p:spPr/>
        <p:txBody>
          <a:bodyPr/>
          <a:lstStyle/>
          <a:p>
            <a:fld id="{1D5357C7-B287-468B-9BE0-20D43F1D66E5}" type="slidenum">
              <a:rPr lang="en-US" smtClean="0"/>
              <a:pPr/>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 looking at genetics and environmental factors</a:t>
            </a:r>
            <a:r>
              <a:rPr lang="en-US" baseline="0" dirty="0" smtClean="0"/>
              <a:t> (in this case, diet) as separate influences on human health</a:t>
            </a:r>
            <a:endParaRPr lang="en-US" dirty="0" smtClean="0"/>
          </a:p>
          <a:p>
            <a:r>
              <a:rPr lang="en-US" dirty="0" smtClean="0"/>
              <a:t>Nutrigenomic</a:t>
            </a:r>
            <a:r>
              <a:rPr lang="en-US" baseline="0" dirty="0" smtClean="0"/>
              <a:t>s-gene expression further affecting absorption, transport, storage, excretion, etc. </a:t>
            </a:r>
          </a:p>
          <a:p>
            <a:r>
              <a:rPr lang="en-US" dirty="0" smtClean="0"/>
              <a:t>Epigenetics-gene expression as it relates</a:t>
            </a:r>
            <a:r>
              <a:rPr lang="en-US" baseline="0" dirty="0" smtClean="0"/>
              <a:t> to when and how the genes are turned on or off</a:t>
            </a:r>
            <a:endParaRPr lang="en-US" dirty="0"/>
          </a:p>
        </p:txBody>
      </p:sp>
      <p:sp>
        <p:nvSpPr>
          <p:cNvPr id="4" name="Slide Number Placeholder 3"/>
          <p:cNvSpPr>
            <a:spLocks noGrp="1"/>
          </p:cNvSpPr>
          <p:nvPr>
            <p:ph type="sldNum" sz="quarter" idx="10"/>
          </p:nvPr>
        </p:nvSpPr>
        <p:spPr/>
        <p:txBody>
          <a:bodyPr/>
          <a:lstStyle/>
          <a:p>
            <a:fld id="{1D5357C7-B287-468B-9BE0-20D43F1D66E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AutoNum type="arabicPeriod"/>
            </a:pPr>
            <a:r>
              <a:rPr lang="en-US" dirty="0" smtClean="0"/>
              <a:t>Individuals</a:t>
            </a:r>
            <a:r>
              <a:rPr lang="en-US" baseline="0" dirty="0" smtClean="0"/>
              <a:t> of the same ethnicity have very similar genomes(all the genetic information of an organism)</a:t>
            </a:r>
          </a:p>
          <a:p>
            <a:pPr marL="685800" lvl="1" indent="-228600">
              <a:buNone/>
            </a:pPr>
            <a:r>
              <a:rPr lang="en-US" baseline="0" dirty="0" smtClean="0"/>
              <a:t>-question whether differences in bioavailability are due to genetic mutations or environmental influences on the genetic phenotype</a:t>
            </a:r>
          </a:p>
          <a:p>
            <a:pPr marL="685800" lvl="1" indent="-228600">
              <a:buNone/>
            </a:pPr>
            <a:r>
              <a:rPr lang="en-US" baseline="0" dirty="0" smtClean="0"/>
              <a:t>3. Malnutrition relating to deficiency or excess</a:t>
            </a:r>
          </a:p>
        </p:txBody>
      </p:sp>
      <p:sp>
        <p:nvSpPr>
          <p:cNvPr id="4" name="Slide Number Placeholder 3"/>
          <p:cNvSpPr>
            <a:spLocks noGrp="1"/>
          </p:cNvSpPr>
          <p:nvPr>
            <p:ph type="sldNum" sz="quarter" idx="10"/>
          </p:nvPr>
        </p:nvSpPr>
        <p:spPr/>
        <p:txBody>
          <a:bodyPr/>
          <a:lstStyle/>
          <a:p>
            <a:fld id="{1D5357C7-B287-468B-9BE0-20D43F1D66E5}"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5357C7-B287-468B-9BE0-20D43F1D66E5}"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mutations</a:t>
            </a:r>
            <a:r>
              <a:rPr lang="en-US" baseline="0" dirty="0" smtClean="0"/>
              <a:t> can occurring at the DNA level; mutations can lead to physical differences such as hair or eye color, have no affect, or lead to complications in body functioning (increase susceptibility to disease or different responses to a particular drug)</a:t>
            </a:r>
          </a:p>
          <a:p>
            <a:r>
              <a:rPr lang="en-US" b="1" baseline="0" dirty="0" smtClean="0"/>
              <a:t>SNPs</a:t>
            </a:r>
            <a:r>
              <a:rPr lang="en-US" b="0" baseline="0" dirty="0" smtClean="0"/>
              <a:t>-variations at a single base pair</a:t>
            </a:r>
          </a:p>
          <a:p>
            <a:r>
              <a:rPr lang="en-US" b="0" baseline="0" dirty="0" smtClean="0"/>
              <a:t> (for example “A” base pairs with the “T” base; in SNPs “A” will bind with “G’)</a:t>
            </a:r>
          </a:p>
          <a:p>
            <a:r>
              <a:rPr lang="en-US" b="0" baseline="0" dirty="0" smtClean="0"/>
              <a:t>10 million SNPs in the human genome </a:t>
            </a:r>
          </a:p>
          <a:p>
            <a:r>
              <a:rPr lang="en-US" b="0" baseline="0" dirty="0" smtClean="0"/>
              <a:t>Insertions: GG</a:t>
            </a:r>
          </a:p>
        </p:txBody>
      </p:sp>
      <p:sp>
        <p:nvSpPr>
          <p:cNvPr id="4" name="Slide Number Placeholder 3"/>
          <p:cNvSpPr>
            <a:spLocks noGrp="1"/>
          </p:cNvSpPr>
          <p:nvPr>
            <p:ph type="sldNum" sz="quarter" idx="10"/>
          </p:nvPr>
        </p:nvSpPr>
        <p:spPr/>
        <p:txBody>
          <a:bodyPr/>
          <a:lstStyle/>
          <a:p>
            <a:fld id="{1D5357C7-B287-468B-9BE0-20D43F1D66E5}"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Coffee and CVD</a:t>
            </a:r>
            <a:r>
              <a:rPr lang="en-US" dirty="0" smtClean="0"/>
              <a:t>: study</a:t>
            </a:r>
            <a:r>
              <a:rPr lang="en-US" baseline="0" dirty="0" smtClean="0"/>
              <a:t> focuses on boiled caffeinated coffee; moderate caffeine consumption has shown positive correlations to CVD, but this study looks at the harmful affects of caffeinated coffee on CVD. These harmful effects are not consistent with all individuals. People with “slow” gene are more impacted than “fast” metabolism gene. Appreciate that although the environmental stimulus was the same, the difference in  genes can make one person more susceptible to particular health complications </a:t>
            </a:r>
          </a:p>
          <a:p>
            <a:r>
              <a:rPr lang="en-US" b="1" baseline="0" dirty="0" smtClean="0"/>
              <a:t>Celiac Disease: </a:t>
            </a:r>
            <a:r>
              <a:rPr lang="en-US" b="0" baseline="0" dirty="0" smtClean="0"/>
              <a:t>allergy to gluten-containing products; example of a diet specific to individuals with specific genetic mutations(in nutrition counseling and marketplace); disease not screened by genetic studies but could be in the near future</a:t>
            </a:r>
            <a:endParaRPr lang="en-US" b="1" dirty="0"/>
          </a:p>
        </p:txBody>
      </p:sp>
      <p:sp>
        <p:nvSpPr>
          <p:cNvPr id="4" name="Slide Number Placeholder 3"/>
          <p:cNvSpPr>
            <a:spLocks noGrp="1"/>
          </p:cNvSpPr>
          <p:nvPr>
            <p:ph type="sldNum" sz="quarter" idx="10"/>
          </p:nvPr>
        </p:nvSpPr>
        <p:spPr/>
        <p:txBody>
          <a:bodyPr/>
          <a:lstStyle/>
          <a:p>
            <a:fld id="{1D5357C7-B287-468B-9BE0-20D43F1D66E5}"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-these changes can be an adaptive response to environment or diet, not necessarily irreversible damage</a:t>
            </a:r>
            <a:endParaRPr lang="en-US" dirty="0" smtClean="0"/>
          </a:p>
          <a:p>
            <a:endParaRPr lang="en-US" dirty="0" smtClean="0"/>
          </a:p>
          <a:p>
            <a:r>
              <a:rPr lang="en-US" dirty="0" smtClean="0"/>
              <a:t>We look at diet in</a:t>
            </a:r>
            <a:r>
              <a:rPr lang="en-US" baseline="0" dirty="0" smtClean="0"/>
              <a:t> nutrigenomics, but other environmental factors such as UV light, oxidative stress, or chemicals can effect genome stability </a:t>
            </a:r>
          </a:p>
          <a:p>
            <a:r>
              <a:rPr lang="en-US" baseline="0" dirty="0" smtClean="0"/>
              <a:t>Proteomics-protein expression</a:t>
            </a:r>
          </a:p>
          <a:p>
            <a:r>
              <a:rPr lang="en-US" baseline="0" dirty="0" smtClean="0"/>
              <a:t>Genome instability-errors in cell metabolism or DNA replication can affect nucleotide modification or DNA breakage </a:t>
            </a:r>
          </a:p>
        </p:txBody>
      </p:sp>
      <p:sp>
        <p:nvSpPr>
          <p:cNvPr id="4" name="Slide Number Placeholder 3"/>
          <p:cNvSpPr>
            <a:spLocks noGrp="1"/>
          </p:cNvSpPr>
          <p:nvPr>
            <p:ph type="sldNum" sz="quarter" idx="10"/>
          </p:nvPr>
        </p:nvSpPr>
        <p:spPr/>
        <p:txBody>
          <a:bodyPr/>
          <a:lstStyle/>
          <a:p>
            <a:fld id="{1D5357C7-B287-468B-9BE0-20D43F1D66E5}"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-methylation continued</a:t>
            </a:r>
            <a:r>
              <a:rPr lang="en-US" baseline="0" dirty="0" smtClean="0"/>
              <a:t> through adulthood of offspring</a:t>
            </a:r>
            <a:endParaRPr lang="en-US" dirty="0"/>
          </a:p>
        </p:txBody>
      </p:sp>
      <p:sp>
        <p:nvSpPr>
          <p:cNvPr id="4" name="Slide Number Placeholder 3"/>
          <p:cNvSpPr>
            <a:spLocks noGrp="1"/>
          </p:cNvSpPr>
          <p:nvPr>
            <p:ph type="sldNum" sz="quarter" idx="10"/>
          </p:nvPr>
        </p:nvSpPr>
        <p:spPr/>
        <p:txBody>
          <a:bodyPr/>
          <a:lstStyle/>
          <a:p>
            <a:fld id="{1D5357C7-B287-468B-9BE0-20D43F1D66E5}"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Chromatin: combination of DNA and protein </a:t>
            </a:r>
          </a:p>
          <a:p>
            <a:r>
              <a:rPr lang="en-US" dirty="0" smtClean="0"/>
              <a:t>-methyl</a:t>
            </a:r>
            <a:r>
              <a:rPr lang="en-US" baseline="0" dirty="0" smtClean="0"/>
              <a:t> moves chromatin to its inactive state </a:t>
            </a:r>
          </a:p>
          <a:p>
            <a:r>
              <a:rPr lang="en-US" baseline="0" dirty="0" smtClean="0"/>
              <a:t>-silenced for disease prevention</a:t>
            </a:r>
          </a:p>
          <a:p>
            <a:r>
              <a:rPr lang="en-US" baseline="0" dirty="0" smtClean="0"/>
              <a:t>Histones-package and order DNA </a:t>
            </a:r>
            <a:endParaRPr lang="en-US" dirty="0"/>
          </a:p>
        </p:txBody>
      </p:sp>
      <p:sp>
        <p:nvSpPr>
          <p:cNvPr id="4" name="Slide Number Placeholder 3"/>
          <p:cNvSpPr>
            <a:spLocks noGrp="1"/>
          </p:cNvSpPr>
          <p:nvPr>
            <p:ph type="sldNum" sz="quarter" idx="10"/>
          </p:nvPr>
        </p:nvSpPr>
        <p:spPr/>
        <p:txBody>
          <a:bodyPr/>
          <a:lstStyle/>
          <a:p>
            <a:fld id="{1D5357C7-B287-468B-9BE0-20D43F1D66E5}"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76ABAD11-EFA5-48C7-873D-C5B1E5970F2B}" type="datetimeFigureOut">
              <a:rPr lang="en-US" smtClean="0"/>
              <a:pPr/>
              <a:t>2/20/2012</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DC2B771-F32E-4CA3-97FE-54B78338F76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ABAD11-EFA5-48C7-873D-C5B1E5970F2B}" type="datetimeFigureOut">
              <a:rPr lang="en-US" smtClean="0"/>
              <a:pPr/>
              <a:t>2/20/2012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C2B771-F32E-4CA3-97FE-54B78338F76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ABAD11-EFA5-48C7-873D-C5B1E5970F2B}" type="datetimeFigureOut">
              <a:rPr lang="en-US" smtClean="0"/>
              <a:pPr/>
              <a:t>2/20/2012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C2B771-F32E-4CA3-97FE-54B78338F76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ABAD11-EFA5-48C7-873D-C5B1E5970F2B}" type="datetimeFigureOut">
              <a:rPr lang="en-US" smtClean="0"/>
              <a:pPr/>
              <a:t>2/20/2012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C2B771-F32E-4CA3-97FE-54B78338F76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6ABAD11-EFA5-48C7-873D-C5B1E5970F2B}" type="datetimeFigureOut">
              <a:rPr lang="en-US" smtClean="0"/>
              <a:pPr/>
              <a:t>2/20/2012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C2B771-F32E-4CA3-97FE-54B78338F76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6ABAD11-EFA5-48C7-873D-C5B1E5970F2B}" type="datetimeFigureOut">
              <a:rPr lang="en-US" smtClean="0"/>
              <a:pPr/>
              <a:t>2/20/2012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C2B771-F32E-4CA3-97FE-54B78338F76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76ABAD11-EFA5-48C7-873D-C5B1E5970F2B}" type="datetimeFigureOut">
              <a:rPr lang="en-US" smtClean="0"/>
              <a:pPr/>
              <a:t>2/20/2012</a:t>
            </a:fld>
            <a:endParaRPr lang="en-US" dirty="0"/>
          </a:p>
        </p:txBody>
      </p:sp>
      <p:sp>
        <p:nvSpPr>
          <p:cNvPr id="27" name="Slide Number Placeholder 26"/>
          <p:cNvSpPr>
            <a:spLocks noGrp="1"/>
          </p:cNvSpPr>
          <p:nvPr>
            <p:ph type="sldNum" sz="quarter" idx="11"/>
          </p:nvPr>
        </p:nvSpPr>
        <p:spPr/>
        <p:txBody>
          <a:bodyPr rtlCol="0"/>
          <a:lstStyle/>
          <a:p>
            <a:fld id="{CDC2B771-F32E-4CA3-97FE-54B78338F760}"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76ABAD11-EFA5-48C7-873D-C5B1E5970F2B}" type="datetimeFigureOut">
              <a:rPr lang="en-US" smtClean="0"/>
              <a:pPr/>
              <a:t>2/20/2012</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CDC2B771-F32E-4CA3-97FE-54B78338F76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BAD11-EFA5-48C7-873D-C5B1E5970F2B}" type="datetimeFigureOut">
              <a:rPr lang="en-US" smtClean="0"/>
              <a:pPr/>
              <a:t>2/20/2012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DC2B771-F32E-4CA3-97FE-54B78338F76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6ABAD11-EFA5-48C7-873D-C5B1E5970F2B}" type="datetimeFigureOut">
              <a:rPr lang="en-US" smtClean="0"/>
              <a:pPr/>
              <a:t>2/20/2012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C2B771-F32E-4CA3-97FE-54B78338F76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6ABAD11-EFA5-48C7-873D-C5B1E5970F2B}" type="datetimeFigureOut">
              <a:rPr lang="en-US" smtClean="0"/>
              <a:pPr/>
              <a:t>2/20/2012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C2B771-F32E-4CA3-97FE-54B78338F76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6ABAD11-EFA5-48C7-873D-C5B1E5970F2B}" type="datetimeFigureOut">
              <a:rPr lang="en-US" smtClean="0"/>
              <a:pPr/>
              <a:t>2/20/2012</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DC2B771-F32E-4CA3-97FE-54B78338F76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828800"/>
          </a:xfrm>
        </p:spPr>
        <p:txBody>
          <a:bodyPr>
            <a:noAutofit/>
          </a:bodyPr>
          <a:lstStyle/>
          <a:p>
            <a:r>
              <a:rPr lang="en-US" sz="6000" dirty="0" smtClean="0"/>
              <a:t>Nutrigenetics</a:t>
            </a:r>
            <a:r>
              <a:rPr lang="en-US" sz="6000" dirty="0"/>
              <a:t/>
            </a:r>
            <a:br>
              <a:rPr lang="en-US" sz="6000" dirty="0"/>
            </a:br>
            <a:r>
              <a:rPr lang="en-US" sz="6000" dirty="0" smtClean="0"/>
              <a:t>Nutrigenomics</a:t>
            </a:r>
            <a:r>
              <a:rPr lang="en-US" sz="6000" dirty="0" smtClean="0"/>
              <a:t/>
            </a:r>
            <a:br>
              <a:rPr lang="en-US" sz="6000" dirty="0" smtClean="0"/>
            </a:br>
            <a:r>
              <a:rPr lang="en-US" sz="6000" dirty="0" smtClean="0"/>
              <a:t>Epigenetics</a:t>
            </a:r>
            <a:endParaRPr lang="en-US" sz="6000" dirty="0"/>
          </a:p>
        </p:txBody>
      </p:sp>
      <p:sp>
        <p:nvSpPr>
          <p:cNvPr id="3" name="Subtitle 2"/>
          <p:cNvSpPr>
            <a:spLocks noGrp="1"/>
          </p:cNvSpPr>
          <p:nvPr>
            <p:ph type="subTitle" idx="1"/>
          </p:nvPr>
        </p:nvSpPr>
        <p:spPr>
          <a:xfrm>
            <a:off x="304800" y="4114800"/>
            <a:ext cx="2743200" cy="685800"/>
          </a:xfrm>
        </p:spPr>
        <p:txBody>
          <a:bodyPr/>
          <a:lstStyle/>
          <a:p>
            <a:r>
              <a:rPr lang="en-US" dirty="0" smtClean="0"/>
              <a:t>By: Danielle Bray</a:t>
            </a:r>
            <a:endParaRPr lang="en-US" dirty="0"/>
          </a:p>
        </p:txBody>
      </p:sp>
      <p:pic>
        <p:nvPicPr>
          <p:cNvPr id="1026" name="Picture 2" descr="https://encrypted-tbn0.google.com/images?q=tbn:ANd9GcSWI02yzUkAdoFblcPbRnuziMsp__vv-D3uuSDyHW4HNJe5cCfD9A"/>
          <p:cNvPicPr>
            <a:picLocks noChangeAspect="1" noChangeArrowheads="1"/>
          </p:cNvPicPr>
          <p:nvPr/>
        </p:nvPicPr>
        <p:blipFill>
          <a:blip r:embed="rId3" cstate="print">
            <a:lum bright="1000" contrast="4000"/>
          </a:blip>
          <a:srcRect/>
          <a:stretch>
            <a:fillRect/>
          </a:stretch>
        </p:blipFill>
        <p:spPr bwMode="auto">
          <a:xfrm>
            <a:off x="4419600" y="3352800"/>
            <a:ext cx="4538597" cy="2514600"/>
          </a:xfrm>
          <a:prstGeom prst="rect">
            <a:avLst/>
          </a:prstGeom>
          <a:noFill/>
          <a:effectLst>
            <a:innerShdw blurRad="114300">
              <a:prstClr val="black"/>
            </a:inn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img.medscape.com/fullsize/migrated/518/166/nf518166.fig1.gif"/>
          <p:cNvPicPr>
            <a:picLocks noChangeAspect="1" noChangeArrowheads="1"/>
          </p:cNvPicPr>
          <p:nvPr/>
        </p:nvPicPr>
        <p:blipFill>
          <a:blip r:embed="rId2" cstate="print"/>
          <a:srcRect/>
          <a:stretch>
            <a:fillRect/>
          </a:stretch>
        </p:blipFill>
        <p:spPr bwMode="auto">
          <a:xfrm>
            <a:off x="1828800" y="990599"/>
            <a:ext cx="5638800" cy="5093717"/>
          </a:xfrm>
          <a:prstGeom prst="rect">
            <a:avLst/>
          </a:prstGeom>
          <a:noFill/>
          <a:ln w="6350" cmpd="sng">
            <a:solidFill>
              <a:schemeClr val="accent1">
                <a:lumMod val="50000"/>
              </a:schemeClr>
            </a:solid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t>Methods</a:t>
            </a:r>
            <a:endParaRPr lang="en-US" b="1" dirty="0"/>
          </a:p>
        </p:txBody>
      </p:sp>
      <p:sp>
        <p:nvSpPr>
          <p:cNvPr id="3" name="Content Placeholder 2"/>
          <p:cNvSpPr>
            <a:spLocks noGrp="1"/>
          </p:cNvSpPr>
          <p:nvPr>
            <p:ph idx="1"/>
          </p:nvPr>
        </p:nvSpPr>
        <p:spPr/>
        <p:txBody>
          <a:bodyPr/>
          <a:lstStyle/>
          <a:p>
            <a:r>
              <a:rPr lang="en-US" dirty="0" smtClean="0"/>
              <a:t>Microarrays</a:t>
            </a:r>
          </a:p>
          <a:p>
            <a:pPr lvl="1"/>
            <a:r>
              <a:rPr lang="en-US" dirty="0" smtClean="0"/>
              <a:t>Measurement of whole genome</a:t>
            </a:r>
          </a:p>
          <a:p>
            <a:pPr lvl="1"/>
            <a:r>
              <a:rPr lang="en-US" dirty="0" smtClean="0"/>
              <a:t>Determines expressed/repressed genes</a:t>
            </a:r>
          </a:p>
          <a:p>
            <a:r>
              <a:rPr lang="en-US" dirty="0" smtClean="0"/>
              <a:t>Electrophoresis </a:t>
            </a:r>
          </a:p>
          <a:p>
            <a:pPr lvl="1"/>
            <a:r>
              <a:rPr lang="en-US" dirty="0" smtClean="0"/>
              <a:t>Separation of molecules based on chain length</a:t>
            </a:r>
          </a:p>
          <a:p>
            <a:r>
              <a:rPr lang="en-US" dirty="0" smtClean="0"/>
              <a:t>Polymerase Chain Reaction (PCR)</a:t>
            </a:r>
          </a:p>
          <a:p>
            <a:pPr lvl="1"/>
            <a:r>
              <a:rPr lang="en-US" dirty="0" smtClean="0"/>
              <a:t>Amplification of a specific gene</a:t>
            </a:r>
          </a:p>
          <a:p>
            <a:pPr>
              <a:buNone/>
            </a:pPr>
            <a:r>
              <a:rPr lang="en-US" dirty="0" smtClean="0"/>
              <a:t> </a:t>
            </a:r>
          </a:p>
          <a:p>
            <a:pPr>
              <a:buNone/>
            </a:pPr>
            <a:r>
              <a:rPr lang="en-US" sz="2000" dirty="0" smtClean="0"/>
              <a:t>(Microarrays) (</a:t>
            </a:r>
            <a:r>
              <a:rPr lang="en-US" sz="2000" dirty="0" smtClean="0"/>
              <a:t>Fenech</a:t>
            </a:r>
            <a:r>
              <a:rPr lang="en-US" sz="2000" dirty="0" smtClean="0"/>
              <a:t>, 2011)</a:t>
            </a:r>
          </a:p>
          <a:p>
            <a:pPr>
              <a:buNone/>
            </a:pPr>
            <a:endParaRPr lang="en-US" sz="2000" dirty="0" smtClean="0"/>
          </a:p>
          <a:p>
            <a:pPr lvl="1">
              <a:buNone/>
            </a:pPr>
            <a:endParaRPr lang="en-US" dirty="0" smtClean="0"/>
          </a:p>
        </p:txBody>
      </p:sp>
      <p:pic>
        <p:nvPicPr>
          <p:cNvPr id="4" name="Picture 9" descr="http://scienceblogs.com/insolence/upload/2007/06/PCR.jpg"/>
          <p:cNvPicPr>
            <a:picLocks noChangeAspect="1" noChangeArrowheads="1"/>
          </p:cNvPicPr>
          <p:nvPr/>
        </p:nvPicPr>
        <p:blipFill>
          <a:blip r:embed="rId3" cstate="print"/>
          <a:srcRect/>
          <a:stretch>
            <a:fillRect/>
          </a:stretch>
        </p:blipFill>
        <p:spPr bwMode="auto">
          <a:xfrm>
            <a:off x="3581400" y="1219200"/>
            <a:ext cx="3149600" cy="4343400"/>
          </a:xfrm>
          <a:prstGeom prst="rect">
            <a:avLst/>
          </a:prstGeom>
          <a:noFill/>
          <a:ln w="9525">
            <a:noFill/>
            <a:miter lim="800000"/>
            <a:headEnd/>
            <a:tailEnd/>
          </a:ln>
        </p:spPr>
      </p:pic>
      <p:pic>
        <p:nvPicPr>
          <p:cNvPr id="46082" name="Picture 2" descr="https://encrypted-tbn2.google.com/images?q=tbn:ANd9GcQMSWz3B9ZOA9PssPCAYr_mEFSG-GMTnVwsYT_esA3OTT-PJvfMRg"/>
          <p:cNvPicPr>
            <a:picLocks noChangeAspect="1" noChangeArrowheads="1"/>
          </p:cNvPicPr>
          <p:nvPr/>
        </p:nvPicPr>
        <p:blipFill>
          <a:blip r:embed="rId4" cstate="print"/>
          <a:srcRect/>
          <a:stretch>
            <a:fillRect/>
          </a:stretch>
        </p:blipFill>
        <p:spPr bwMode="auto">
          <a:xfrm>
            <a:off x="1447800" y="762000"/>
            <a:ext cx="4648200" cy="38735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6082"/>
                                        </p:tgtEl>
                                        <p:attrNameLst>
                                          <p:attrName>style.visibility</p:attrName>
                                        </p:attrNameLst>
                                      </p:cBhvr>
                                      <p:to>
                                        <p:strVal val="visible"/>
                                      </p:to>
                                    </p:set>
                                    <p:animEffect transition="in" filter="blinds(horizontal)">
                                      <p:cBhvr>
                                        <p:cTn id="12" dur="1000"/>
                                        <p:tgtEl>
                                          <p:spTgt spid="460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Benefits vs. Complications</a:t>
            </a:r>
            <a:endParaRPr lang="en-US" sz="4800" b="1" dirty="0"/>
          </a:p>
        </p:txBody>
      </p:sp>
      <p:sp>
        <p:nvSpPr>
          <p:cNvPr id="3" name="Text Placeholder 2"/>
          <p:cNvSpPr>
            <a:spLocks noGrp="1"/>
          </p:cNvSpPr>
          <p:nvPr>
            <p:ph type="body" idx="1"/>
          </p:nvPr>
        </p:nvSpPr>
        <p:spPr/>
        <p:txBody>
          <a:bodyPr/>
          <a:lstStyle/>
          <a:p>
            <a:r>
              <a:rPr lang="en-US" sz="2800" dirty="0" smtClean="0"/>
              <a:t>Benefits</a:t>
            </a:r>
            <a:r>
              <a:rPr lang="en-US" dirty="0" smtClean="0"/>
              <a:t>			</a:t>
            </a:r>
            <a:endParaRPr lang="en-US" dirty="0"/>
          </a:p>
        </p:txBody>
      </p:sp>
      <p:sp>
        <p:nvSpPr>
          <p:cNvPr id="4" name="Text Placeholder 3"/>
          <p:cNvSpPr>
            <a:spLocks noGrp="1"/>
          </p:cNvSpPr>
          <p:nvPr>
            <p:ph type="body" sz="half" idx="3"/>
          </p:nvPr>
        </p:nvSpPr>
        <p:spPr/>
        <p:txBody>
          <a:bodyPr/>
          <a:lstStyle/>
          <a:p>
            <a:r>
              <a:rPr lang="en-US" sz="2800" dirty="0" smtClean="0"/>
              <a:t>Complications</a:t>
            </a:r>
            <a:r>
              <a:rPr lang="en-US" dirty="0" smtClean="0"/>
              <a:t> </a:t>
            </a:r>
            <a:endParaRPr lang="en-US" dirty="0"/>
          </a:p>
        </p:txBody>
      </p:sp>
      <p:sp>
        <p:nvSpPr>
          <p:cNvPr id="5" name="Content Placeholder 4"/>
          <p:cNvSpPr>
            <a:spLocks noGrp="1"/>
          </p:cNvSpPr>
          <p:nvPr>
            <p:ph sz="quarter" idx="2"/>
          </p:nvPr>
        </p:nvSpPr>
        <p:spPr/>
        <p:txBody>
          <a:bodyPr>
            <a:normAutofit lnSpcReduction="10000"/>
          </a:bodyPr>
          <a:lstStyle/>
          <a:p>
            <a:pPr marL="566928" indent="-457200">
              <a:buAutoNum type="arabicPeriod"/>
            </a:pPr>
            <a:r>
              <a:rPr lang="en-US" dirty="0" smtClean="0"/>
              <a:t>Personalized Diets </a:t>
            </a:r>
            <a:r>
              <a:rPr lang="en-US" dirty="0" smtClean="0"/>
              <a:t>(life stage, </a:t>
            </a:r>
            <a:r>
              <a:rPr lang="en-US" dirty="0" smtClean="0"/>
              <a:t>dietary preferences, health status)</a:t>
            </a:r>
          </a:p>
          <a:p>
            <a:pPr marL="566928" indent="-457200">
              <a:buAutoNum type="arabicPeriod"/>
            </a:pPr>
            <a:r>
              <a:rPr lang="en-US" dirty="0" smtClean="0"/>
              <a:t>New food products</a:t>
            </a:r>
          </a:p>
          <a:p>
            <a:pPr marL="566928" indent="-457200">
              <a:buAutoNum type="arabicPeriod"/>
            </a:pPr>
            <a:r>
              <a:rPr lang="en-US" dirty="0" smtClean="0"/>
              <a:t>Public health recommendations-linking specific food to health conditions</a:t>
            </a:r>
          </a:p>
          <a:p>
            <a:pPr marL="566928" indent="-457200">
              <a:buNone/>
            </a:pPr>
            <a:endParaRPr lang="en-US" dirty="0" smtClean="0"/>
          </a:p>
          <a:p>
            <a:pPr marL="566928" indent="-457200">
              <a:buNone/>
            </a:pPr>
            <a:endParaRPr lang="en-US" dirty="0" smtClean="0"/>
          </a:p>
          <a:p>
            <a:pPr marL="566928" indent="-457200">
              <a:buNone/>
            </a:pPr>
            <a:endParaRPr lang="en-US" dirty="0" smtClean="0"/>
          </a:p>
          <a:p>
            <a:pPr marL="566928" indent="-457200">
              <a:buNone/>
            </a:pPr>
            <a:r>
              <a:rPr lang="en-US" dirty="0" smtClean="0"/>
              <a:t>(</a:t>
            </a:r>
            <a:r>
              <a:rPr lang="en-US" dirty="0" smtClean="0"/>
              <a:t>Fenech</a:t>
            </a:r>
            <a:r>
              <a:rPr lang="en-US" dirty="0" smtClean="0"/>
              <a:t>, 2011)</a:t>
            </a:r>
          </a:p>
          <a:p>
            <a:pPr marL="566928" indent="-457200">
              <a:buNone/>
            </a:pPr>
            <a:endParaRPr lang="en-US" dirty="0" smtClean="0"/>
          </a:p>
        </p:txBody>
      </p:sp>
      <p:sp>
        <p:nvSpPr>
          <p:cNvPr id="6" name="Content Placeholder 5"/>
          <p:cNvSpPr>
            <a:spLocks noGrp="1"/>
          </p:cNvSpPr>
          <p:nvPr>
            <p:ph sz="quarter" idx="4"/>
          </p:nvPr>
        </p:nvSpPr>
        <p:spPr/>
        <p:txBody>
          <a:bodyPr/>
          <a:lstStyle/>
          <a:p>
            <a:pPr marL="566928" indent="-457200">
              <a:buFont typeface="+mj-lt"/>
              <a:buAutoNum type="arabicPeriod"/>
            </a:pPr>
            <a:r>
              <a:rPr lang="en-US" dirty="0" smtClean="0"/>
              <a:t>Food selection influenced by convenience, price, taste, social environment</a:t>
            </a:r>
          </a:p>
          <a:p>
            <a:pPr marL="566928" indent="-457200">
              <a:buFont typeface="+mj-lt"/>
              <a:buAutoNum type="arabicPeriod"/>
            </a:pPr>
            <a:r>
              <a:rPr lang="en-US" dirty="0" smtClean="0"/>
              <a:t>Training of health professionals</a:t>
            </a:r>
          </a:p>
          <a:p>
            <a:pPr marL="566928" indent="-457200">
              <a:buFont typeface="+mj-lt"/>
              <a:buAutoNum type="arabicPeriod"/>
            </a:pPr>
            <a:r>
              <a:rPr lang="en-US" dirty="0" smtClean="0"/>
              <a:t>Literacy levels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800" b="1" dirty="0" smtClean="0"/>
              <a:t>References</a:t>
            </a:r>
            <a:r>
              <a:rPr lang="en-US" b="1" dirty="0" smtClean="0"/>
              <a:t> </a:t>
            </a:r>
            <a:endParaRPr lang="en-US" b="1" dirty="0"/>
          </a:p>
        </p:txBody>
      </p:sp>
      <p:sp>
        <p:nvSpPr>
          <p:cNvPr id="8" name="Content Placeholder 7"/>
          <p:cNvSpPr>
            <a:spLocks noGrp="1"/>
          </p:cNvSpPr>
          <p:nvPr>
            <p:ph idx="1"/>
          </p:nvPr>
        </p:nvSpPr>
        <p:spPr/>
        <p:txBody>
          <a:bodyPr>
            <a:normAutofit fontScale="55000" lnSpcReduction="20000"/>
          </a:bodyPr>
          <a:lstStyle/>
          <a:p>
            <a:r>
              <a:rPr lang="en-US" dirty="0" smtClean="0"/>
              <a:t>Cornelis</a:t>
            </a:r>
            <a:r>
              <a:rPr lang="en-US" dirty="0" smtClean="0"/>
              <a:t>, M., &amp; El-</a:t>
            </a:r>
            <a:r>
              <a:rPr lang="en-US" dirty="0" smtClean="0"/>
              <a:t>Sohemy</a:t>
            </a:r>
            <a:r>
              <a:rPr lang="en-US" dirty="0" smtClean="0"/>
              <a:t>, A. (2007). Coffee, caffeine, and coronary heart disease. </a:t>
            </a:r>
            <a:r>
              <a:rPr lang="en-US" i="1" dirty="0" smtClean="0"/>
              <a:t>Current Opinion in Clinical Nutrition Metabolism and Care </a:t>
            </a:r>
            <a:r>
              <a:rPr lang="en-US" dirty="0" smtClean="0"/>
              <a:t>, 745-51.</a:t>
            </a:r>
          </a:p>
          <a:p>
            <a:r>
              <a:rPr lang="en-US" dirty="0" smtClean="0"/>
              <a:t>Dolinoy</a:t>
            </a:r>
            <a:r>
              <a:rPr lang="en-US" dirty="0" smtClean="0"/>
              <a:t>, D., Weidman, J., </a:t>
            </a:r>
            <a:r>
              <a:rPr lang="en-US" dirty="0" smtClean="0"/>
              <a:t>Waterland</a:t>
            </a:r>
            <a:r>
              <a:rPr lang="en-US" dirty="0" smtClean="0"/>
              <a:t>, R., &amp; </a:t>
            </a:r>
            <a:r>
              <a:rPr lang="en-US" dirty="0" smtClean="0"/>
              <a:t>Jirtle</a:t>
            </a:r>
            <a:r>
              <a:rPr lang="en-US" dirty="0" smtClean="0"/>
              <a:t>, R. (2006). Maternal </a:t>
            </a:r>
            <a:r>
              <a:rPr lang="en-US" dirty="0" smtClean="0"/>
              <a:t>Genistein</a:t>
            </a:r>
            <a:r>
              <a:rPr lang="en-US" dirty="0" smtClean="0"/>
              <a:t> Alters Coat Color and Protects </a:t>
            </a:r>
            <a:r>
              <a:rPr lang="en-US" dirty="0" smtClean="0"/>
              <a:t>Avy</a:t>
            </a:r>
            <a:r>
              <a:rPr lang="en-US" dirty="0" smtClean="0"/>
              <a:t> Mouse Offspring from Obesity by Modifying the Fetal </a:t>
            </a:r>
            <a:r>
              <a:rPr lang="en-US" dirty="0" smtClean="0"/>
              <a:t>Epigenome</a:t>
            </a:r>
            <a:r>
              <a:rPr lang="en-US" dirty="0" smtClean="0"/>
              <a:t>. </a:t>
            </a:r>
            <a:r>
              <a:rPr lang="en-US" i="1" dirty="0" smtClean="0"/>
              <a:t>Environmental Health Perspectives</a:t>
            </a:r>
            <a:r>
              <a:rPr lang="en-US" dirty="0" smtClean="0"/>
              <a:t> , 567-572.</a:t>
            </a:r>
          </a:p>
          <a:p>
            <a:r>
              <a:rPr lang="en-US" i="1" dirty="0" smtClean="0"/>
              <a:t>epigenetics</a:t>
            </a:r>
            <a:r>
              <a:rPr lang="en-US" dirty="0" smtClean="0"/>
              <a:t>. (2009, September 30). Retrieved February 17, 2012, from </a:t>
            </a:r>
            <a:r>
              <a:rPr lang="en-US" dirty="0" smtClean="0"/>
              <a:t>youtube</a:t>
            </a:r>
            <a:r>
              <a:rPr lang="en-US" dirty="0" smtClean="0"/>
              <a:t>: http://www.youtube.com/watch?v=Xjq5eEslJhw</a:t>
            </a:r>
          </a:p>
          <a:p>
            <a:r>
              <a:rPr lang="en-US" dirty="0" smtClean="0"/>
              <a:t>Fenech</a:t>
            </a:r>
            <a:r>
              <a:rPr lang="en-US" dirty="0" smtClean="0"/>
              <a:t>, M., El-</a:t>
            </a:r>
            <a:r>
              <a:rPr lang="en-US" dirty="0" smtClean="0"/>
              <a:t>Sohemy</a:t>
            </a:r>
            <a:r>
              <a:rPr lang="en-US" dirty="0" smtClean="0"/>
              <a:t>, A., Cahill, L., Ferguson, L., French, T.-A., Tai, E., et al. (2011). </a:t>
            </a:r>
            <a:r>
              <a:rPr lang="en-US" dirty="0" smtClean="0"/>
              <a:t>Nutrigenetics</a:t>
            </a:r>
            <a:r>
              <a:rPr lang="en-US" dirty="0" smtClean="0"/>
              <a:t> and </a:t>
            </a:r>
            <a:r>
              <a:rPr lang="en-US" dirty="0" smtClean="0"/>
              <a:t>Nutrigenomics</a:t>
            </a:r>
            <a:r>
              <a:rPr lang="en-US" dirty="0" smtClean="0"/>
              <a:t>: Viewpoints on the Current Status and Applications in Nutritional Research and Practice. </a:t>
            </a:r>
            <a:r>
              <a:rPr lang="en-US" i="1" dirty="0" smtClean="0"/>
              <a:t>Journal of </a:t>
            </a:r>
            <a:r>
              <a:rPr lang="en-US" i="1" dirty="0" smtClean="0"/>
              <a:t>Nutrigenetics</a:t>
            </a:r>
            <a:r>
              <a:rPr lang="en-US" i="1" dirty="0" smtClean="0"/>
              <a:t> and </a:t>
            </a:r>
            <a:r>
              <a:rPr lang="en-US" i="1" dirty="0" smtClean="0"/>
              <a:t>Nutrigenomics</a:t>
            </a:r>
            <a:r>
              <a:rPr lang="en-US" dirty="0" smtClean="0"/>
              <a:t> , 69-89.</a:t>
            </a:r>
          </a:p>
          <a:p>
            <a:r>
              <a:rPr lang="en-US" i="1" dirty="0" smtClean="0"/>
              <a:t>Genome instability.</a:t>
            </a:r>
            <a:r>
              <a:rPr lang="en-US" dirty="0" smtClean="0"/>
              <a:t> (</a:t>
            </a:r>
            <a:r>
              <a:rPr lang="en-US" dirty="0" smtClean="0"/>
              <a:t>n.d.</a:t>
            </a:r>
            <a:r>
              <a:rPr lang="en-US" dirty="0" smtClean="0"/>
              <a:t>). Retrieved February 18, 2012, from nature: http://www.nature.com/nrm/focus/genome-instability/index.html</a:t>
            </a:r>
          </a:p>
          <a:p>
            <a:r>
              <a:rPr lang="en-US" dirty="0" smtClean="0"/>
              <a:t>J, R., CC, V. D., &amp; </a:t>
            </a:r>
            <a:r>
              <a:rPr lang="en-US" dirty="0" smtClean="0"/>
              <a:t>Notle</a:t>
            </a:r>
            <a:r>
              <a:rPr lang="en-US" dirty="0" smtClean="0"/>
              <a:t>, I. (2009). Analysis of HLA and non-HLA alleles can </a:t>
            </a:r>
            <a:r>
              <a:rPr lang="en-US" dirty="0" smtClean="0"/>
              <a:t>identifu</a:t>
            </a:r>
            <a:r>
              <a:rPr lang="en-US" dirty="0" smtClean="0"/>
              <a:t> individuals at high risk for celiac disease. </a:t>
            </a:r>
            <a:r>
              <a:rPr lang="en-US" i="1" dirty="0" smtClean="0"/>
              <a:t>Gastroenterology </a:t>
            </a:r>
            <a:r>
              <a:rPr lang="en-US" dirty="0" smtClean="0"/>
              <a:t>, 834-840.</a:t>
            </a:r>
          </a:p>
          <a:p>
            <a:r>
              <a:rPr lang="en-US" i="1" dirty="0" smtClean="0"/>
              <a:t>Microarrays</a:t>
            </a:r>
            <a:r>
              <a:rPr lang="en-US" dirty="0" smtClean="0"/>
              <a:t>. (</a:t>
            </a:r>
            <a:r>
              <a:rPr lang="en-US" dirty="0" smtClean="0"/>
              <a:t>n.d.</a:t>
            </a:r>
            <a:r>
              <a:rPr lang="en-US" dirty="0" smtClean="0"/>
              <a:t>). Retrieved February 18, 2012, from </a:t>
            </a:r>
            <a:r>
              <a:rPr lang="en-US" dirty="0" smtClean="0"/>
              <a:t>MediaBook</a:t>
            </a:r>
            <a:r>
              <a:rPr lang="en-US" dirty="0" smtClean="0"/>
              <a:t>: http://gcat.davidson.edu/Pirelli/index.htm</a:t>
            </a:r>
          </a:p>
          <a:p>
            <a:r>
              <a:rPr lang="en-US" dirty="0" smtClean="0"/>
              <a:t>Mutch</a:t>
            </a:r>
            <a:r>
              <a:rPr lang="en-US" dirty="0" smtClean="0"/>
              <a:t>, D., </a:t>
            </a:r>
            <a:r>
              <a:rPr lang="en-US" dirty="0" smtClean="0"/>
              <a:t>Wahli</a:t>
            </a:r>
            <a:r>
              <a:rPr lang="en-US" dirty="0" smtClean="0"/>
              <a:t>, W., &amp; Williamson, G. (2005). </a:t>
            </a:r>
            <a:r>
              <a:rPr lang="en-US" dirty="0" smtClean="0"/>
              <a:t>Nutrigenomics</a:t>
            </a:r>
            <a:r>
              <a:rPr lang="en-US" dirty="0" smtClean="0"/>
              <a:t> and </a:t>
            </a:r>
            <a:r>
              <a:rPr lang="en-US" dirty="0" smtClean="0"/>
              <a:t>nutrigenetics</a:t>
            </a:r>
            <a:r>
              <a:rPr lang="en-US" dirty="0" smtClean="0"/>
              <a:t>: the emerging faces of nutrition . </a:t>
            </a:r>
            <a:r>
              <a:rPr lang="en-US" i="1" dirty="0" smtClean="0"/>
              <a:t>FASEB Journal </a:t>
            </a:r>
            <a:r>
              <a:rPr lang="en-US" dirty="0" smtClean="0"/>
              <a:t>, 1602-1616.</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0200" y="914400"/>
            <a:ext cx="3383280" cy="877824"/>
          </a:xfrm>
        </p:spPr>
        <p:txBody>
          <a:bodyPr/>
          <a:lstStyle/>
          <a:p>
            <a:r>
              <a:rPr lang="en-US" sz="4800" dirty="0" smtClean="0"/>
              <a:t>Definitions</a:t>
            </a:r>
            <a:r>
              <a:rPr lang="en-US" dirty="0" smtClean="0"/>
              <a:t> </a:t>
            </a:r>
            <a:endParaRPr lang="en-US" dirty="0"/>
          </a:p>
        </p:txBody>
      </p:sp>
      <p:sp>
        <p:nvSpPr>
          <p:cNvPr id="7" name="Text Placeholder 6"/>
          <p:cNvSpPr>
            <a:spLocks noGrp="1"/>
          </p:cNvSpPr>
          <p:nvPr>
            <p:ph type="body" idx="2"/>
          </p:nvPr>
        </p:nvSpPr>
        <p:spPr/>
        <p:txBody>
          <a:bodyPr>
            <a:normAutofit/>
          </a:bodyPr>
          <a:lstStyle/>
          <a:p>
            <a:r>
              <a:rPr lang="en-US" sz="2000" dirty="0" smtClean="0"/>
              <a:t>1.</a:t>
            </a:r>
            <a:r>
              <a:rPr lang="en-US" sz="2000" u="sng" dirty="0" smtClean="0"/>
              <a:t>Nutrigenetics</a:t>
            </a:r>
            <a:r>
              <a:rPr lang="en-US" sz="2000" dirty="0" smtClean="0"/>
              <a:t>-genetic makeup affecting dietary response</a:t>
            </a:r>
          </a:p>
          <a:p>
            <a:endParaRPr lang="en-US" sz="2000" dirty="0" smtClean="0"/>
          </a:p>
          <a:p>
            <a:r>
              <a:rPr lang="en-US" sz="2000" dirty="0" smtClean="0"/>
              <a:t>2. </a:t>
            </a:r>
            <a:r>
              <a:rPr lang="en-US" sz="2000" u="sng" dirty="0" smtClean="0"/>
              <a:t>Nutrigenomics</a:t>
            </a:r>
            <a:r>
              <a:rPr lang="en-US" sz="2000" dirty="0" smtClean="0"/>
              <a:t>-dietary ingredients and nutrients affecting gene expression</a:t>
            </a:r>
          </a:p>
          <a:p>
            <a:endParaRPr lang="en-US" sz="2000" dirty="0" smtClean="0"/>
          </a:p>
          <a:p>
            <a:r>
              <a:rPr lang="en-US" sz="2000" dirty="0" smtClean="0"/>
              <a:t>3. </a:t>
            </a:r>
            <a:r>
              <a:rPr lang="en-US" sz="2000" u="sng" dirty="0" smtClean="0"/>
              <a:t>Epigenetics –</a:t>
            </a:r>
            <a:r>
              <a:rPr lang="en-US" sz="2000" dirty="0" smtClean="0"/>
              <a:t>gene  expression or repression</a:t>
            </a:r>
            <a:endParaRPr lang="en-US" sz="2000" u="sng" dirty="0"/>
          </a:p>
        </p:txBody>
      </p:sp>
      <p:pic>
        <p:nvPicPr>
          <p:cNvPr id="8" name="Content Placeholder 7" descr="http://www.fasebj.org/content/19/12/1602/F1.medium.gif"/>
          <p:cNvPicPr>
            <a:picLocks noGrp="1"/>
          </p:cNvPicPr>
          <p:nvPr>
            <p:ph sz="half" idx="1"/>
          </p:nvPr>
        </p:nvPicPr>
        <p:blipFill>
          <a:blip r:embed="rId3" cstate="print"/>
          <a:stretch>
            <a:fillRect/>
          </a:stretch>
        </p:blipFill>
        <p:spPr bwMode="auto">
          <a:xfrm>
            <a:off x="457200" y="838200"/>
            <a:ext cx="4038600" cy="4114800"/>
          </a:xfrm>
          <a:prstGeom prst="rect">
            <a:avLst/>
          </a:prstGeom>
          <a:noFill/>
          <a:ln w="9525">
            <a:noFill/>
            <a:miter lim="800000"/>
            <a:headEnd/>
            <a:tailEnd/>
          </a:ln>
        </p:spPr>
      </p:pic>
      <p:sp>
        <p:nvSpPr>
          <p:cNvPr id="9" name="Rectangle 8"/>
          <p:cNvSpPr/>
          <p:nvPr/>
        </p:nvSpPr>
        <p:spPr>
          <a:xfrm>
            <a:off x="457200" y="5257800"/>
            <a:ext cx="4572000" cy="923330"/>
          </a:xfrm>
          <a:prstGeom prst="rect">
            <a:avLst/>
          </a:prstGeom>
          <a:ln w="3175" cmpd="sng">
            <a:solidFill>
              <a:schemeClr val="tx1"/>
            </a:solidFill>
          </a:ln>
        </p:spPr>
        <p:txBody>
          <a:bodyPr wrap="square">
            <a:spAutoFit/>
          </a:bodyPr>
          <a:lstStyle/>
          <a:p>
            <a:r>
              <a:rPr lang="en-US" dirty="0" smtClean="0"/>
              <a:t>http://www.youtube.com/watch?feature=player_detailpage&amp;v=Xjq5eEslJhw#t=169s</a:t>
            </a:r>
            <a:endParaRPr lang="en-US" dirty="0"/>
          </a:p>
        </p:txBody>
      </p:sp>
      <p:sp>
        <p:nvSpPr>
          <p:cNvPr id="10" name="TextBox 9"/>
          <p:cNvSpPr txBox="1"/>
          <p:nvPr/>
        </p:nvSpPr>
        <p:spPr>
          <a:xfrm>
            <a:off x="5334000" y="5486400"/>
            <a:ext cx="2743200" cy="369332"/>
          </a:xfrm>
          <a:prstGeom prst="rect">
            <a:avLst/>
          </a:prstGeom>
          <a:noFill/>
        </p:spPr>
        <p:txBody>
          <a:bodyPr wrap="square" rtlCol="0">
            <a:spAutoFit/>
          </a:bodyPr>
          <a:lstStyle/>
          <a:p>
            <a:r>
              <a:rPr lang="en-US" dirty="0" smtClean="0"/>
              <a:t>(</a:t>
            </a:r>
            <a:r>
              <a:rPr lang="en-US" dirty="0" smtClean="0"/>
              <a:t>Mutch</a:t>
            </a:r>
            <a:r>
              <a:rPr lang="en-US" dirty="0" smtClean="0"/>
              <a:t>, 2005, p. 1603)</a:t>
            </a:r>
            <a:endParaRPr lang="en-US" dirty="0"/>
          </a:p>
        </p:txBody>
      </p:sp>
      <p:sp>
        <p:nvSpPr>
          <p:cNvPr id="11" name="TextBox 10"/>
          <p:cNvSpPr txBox="1"/>
          <p:nvPr/>
        </p:nvSpPr>
        <p:spPr>
          <a:xfrm>
            <a:off x="457200" y="6248400"/>
            <a:ext cx="2743200" cy="369332"/>
          </a:xfrm>
          <a:prstGeom prst="rect">
            <a:avLst/>
          </a:prstGeom>
          <a:noFill/>
        </p:spPr>
        <p:txBody>
          <a:bodyPr wrap="square" rtlCol="0">
            <a:spAutoFit/>
          </a:bodyPr>
          <a:lstStyle/>
          <a:p>
            <a:r>
              <a:rPr lang="en-US" dirty="0" smtClean="0"/>
              <a:t>(epigenetics, 2009)</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encrypted-tbn3.google.com/images?q=tbn:ANd9GcQ_pfwSX1Lp8ix-6W3RuwIVXCuEQaee89X1cP5wyL4yRVHXzuFW6Q"/>
          <p:cNvPicPr>
            <a:picLocks noChangeAspect="1" noChangeArrowheads="1"/>
          </p:cNvPicPr>
          <p:nvPr/>
        </p:nvPicPr>
        <p:blipFill>
          <a:blip r:embed="rId3" cstate="print"/>
          <a:srcRect/>
          <a:stretch>
            <a:fillRect/>
          </a:stretch>
        </p:blipFill>
        <p:spPr bwMode="auto">
          <a:xfrm>
            <a:off x="6629400" y="381000"/>
            <a:ext cx="2085975" cy="2190750"/>
          </a:xfrm>
          <a:prstGeom prst="rect">
            <a:avLst/>
          </a:prstGeom>
          <a:noFill/>
        </p:spPr>
      </p:pic>
      <p:sp>
        <p:nvSpPr>
          <p:cNvPr id="6" name="Title 5"/>
          <p:cNvSpPr>
            <a:spLocks noGrp="1"/>
          </p:cNvSpPr>
          <p:nvPr>
            <p:ph type="title"/>
          </p:nvPr>
        </p:nvSpPr>
        <p:spPr/>
        <p:txBody>
          <a:bodyPr/>
          <a:lstStyle/>
          <a:p>
            <a:r>
              <a:rPr lang="en-US" sz="4800" b="1" dirty="0" smtClean="0"/>
              <a:t>Why it is important</a:t>
            </a:r>
            <a:endParaRPr lang="en-US" dirty="0"/>
          </a:p>
        </p:txBody>
      </p:sp>
      <p:sp>
        <p:nvSpPr>
          <p:cNvPr id="7" name="Content Placeholder 6"/>
          <p:cNvSpPr>
            <a:spLocks noGrp="1"/>
          </p:cNvSpPr>
          <p:nvPr>
            <p:ph idx="1"/>
          </p:nvPr>
        </p:nvSpPr>
        <p:spPr/>
        <p:txBody>
          <a:bodyPr/>
          <a:lstStyle/>
          <a:p>
            <a:pPr marL="514350" indent="-514350">
              <a:buAutoNum type="arabicPeriod"/>
            </a:pPr>
            <a:r>
              <a:rPr lang="en-US" dirty="0" smtClean="0"/>
              <a:t>Differences in bioavailability among individuals of the same ethnicity</a:t>
            </a:r>
          </a:p>
          <a:p>
            <a:pPr marL="514350" indent="-514350">
              <a:buAutoNum type="arabicPeriod"/>
            </a:pPr>
            <a:r>
              <a:rPr lang="en-US" dirty="0" smtClean="0"/>
              <a:t>Differences in dietary choices and food availability based on culture, taste, and geography</a:t>
            </a:r>
          </a:p>
          <a:p>
            <a:pPr marL="514350" indent="-514350">
              <a:buAutoNum type="arabicPeriod"/>
            </a:pPr>
            <a:r>
              <a:rPr lang="en-US" dirty="0" smtClean="0"/>
              <a:t>Malnutrition leading to genetic mutations through altered gene expression</a:t>
            </a:r>
          </a:p>
          <a:p>
            <a:pPr marL="514350" indent="-514350">
              <a:buAutoNum type="arabicPeriod"/>
            </a:pPr>
            <a:endParaRPr lang="en-US" sz="2000" dirty="0" smtClean="0"/>
          </a:p>
          <a:p>
            <a:pPr marL="514350" indent="-514350">
              <a:buNone/>
            </a:pPr>
            <a:r>
              <a:rPr lang="en-US" sz="2000" dirty="0" smtClean="0"/>
              <a:t>(</a:t>
            </a:r>
            <a:r>
              <a:rPr lang="en-US" sz="2000" dirty="0" smtClean="0"/>
              <a:t>Fenech</a:t>
            </a:r>
            <a:r>
              <a:rPr lang="en-US" sz="2000" dirty="0" smtClean="0"/>
              <a:t>, 2011)</a:t>
            </a:r>
          </a:p>
          <a:p>
            <a:pPr marL="514350" indent="-514350">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Outline</a:t>
            </a:r>
            <a:endParaRPr lang="en-US" sz="4800" b="1" dirty="0"/>
          </a:p>
        </p:txBody>
      </p:sp>
      <p:sp>
        <p:nvSpPr>
          <p:cNvPr id="3" name="Content Placeholder 2"/>
          <p:cNvSpPr>
            <a:spLocks noGrp="1"/>
          </p:cNvSpPr>
          <p:nvPr>
            <p:ph idx="1"/>
          </p:nvPr>
        </p:nvSpPr>
        <p:spPr/>
        <p:txBody>
          <a:bodyPr/>
          <a:lstStyle/>
          <a:p>
            <a:pPr marL="514350" indent="-514350">
              <a:buAutoNum type="alphaUcPeriod"/>
            </a:pPr>
            <a:r>
              <a:rPr lang="en-US" dirty="0" smtClean="0"/>
              <a:t>Nutrigenetics</a:t>
            </a:r>
            <a:endParaRPr lang="en-US" dirty="0" smtClean="0"/>
          </a:p>
          <a:p>
            <a:pPr marL="514350" indent="-514350">
              <a:buAutoNum type="alphaUcPeriod"/>
            </a:pPr>
            <a:r>
              <a:rPr lang="en-US" dirty="0" smtClean="0"/>
              <a:t>Nutrigenomics</a:t>
            </a:r>
            <a:endParaRPr lang="en-US" dirty="0" smtClean="0"/>
          </a:p>
          <a:p>
            <a:pPr marL="514350" indent="-514350">
              <a:buAutoNum type="alphaUcPeriod"/>
            </a:pPr>
            <a:r>
              <a:rPr lang="en-US" dirty="0" smtClean="0"/>
              <a:t>Epigenetics</a:t>
            </a:r>
          </a:p>
          <a:p>
            <a:pPr marL="514350" indent="-514350">
              <a:buAutoNum type="alphaUcPeriod"/>
            </a:pPr>
            <a:r>
              <a:rPr lang="en-US" dirty="0" smtClean="0"/>
              <a:t>Benefits/Complications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t>Nutrigenetics</a:t>
            </a:r>
            <a:endParaRPr lang="en-US" b="1" dirty="0"/>
          </a:p>
        </p:txBody>
      </p:sp>
      <p:sp>
        <p:nvSpPr>
          <p:cNvPr id="3" name="Content Placeholder 2"/>
          <p:cNvSpPr>
            <a:spLocks noGrp="1"/>
          </p:cNvSpPr>
          <p:nvPr>
            <p:ph idx="1"/>
          </p:nvPr>
        </p:nvSpPr>
        <p:spPr/>
        <p:txBody>
          <a:bodyPr/>
          <a:lstStyle/>
          <a:p>
            <a:r>
              <a:rPr lang="en-US" dirty="0" smtClean="0"/>
              <a:t>Examines the nutrition related genes, specifically mutated genes, and their affect on micro/macronutrient uptake and metabolism</a:t>
            </a:r>
          </a:p>
          <a:p>
            <a:pPr>
              <a:buNone/>
            </a:pPr>
            <a:endParaRPr lang="en-US" dirty="0" smtClean="0"/>
          </a:p>
          <a:p>
            <a:r>
              <a:rPr lang="en-US" dirty="0" smtClean="0"/>
              <a:t>Mutations:</a:t>
            </a:r>
          </a:p>
          <a:p>
            <a:pPr lvl="2"/>
            <a:r>
              <a:rPr lang="en-US" dirty="0" smtClean="0">
                <a:solidFill>
                  <a:schemeClr val="accent1">
                    <a:lumMod val="50000"/>
                  </a:schemeClr>
                </a:solidFill>
              </a:rPr>
              <a:t>Single-Nucleotide Polymorphisms</a:t>
            </a:r>
          </a:p>
          <a:p>
            <a:pPr lvl="2"/>
            <a:r>
              <a:rPr lang="en-US" dirty="0" smtClean="0">
                <a:solidFill>
                  <a:schemeClr val="accent1">
                    <a:lumMod val="50000"/>
                  </a:schemeClr>
                </a:solidFill>
              </a:rPr>
              <a:t>Insertions</a:t>
            </a:r>
          </a:p>
          <a:p>
            <a:pPr lvl="2"/>
            <a:r>
              <a:rPr lang="en-US" dirty="0" smtClean="0">
                <a:solidFill>
                  <a:schemeClr val="accent1">
                    <a:lumMod val="50000"/>
                  </a:schemeClr>
                </a:solidFill>
              </a:rPr>
              <a:t>Deletions </a:t>
            </a:r>
          </a:p>
          <a:p>
            <a:pPr lvl="2">
              <a:buNone/>
            </a:pPr>
            <a:endParaRPr lang="en-US" dirty="0" smtClean="0">
              <a:solidFill>
                <a:schemeClr val="accent1">
                  <a:lumMod val="50000"/>
                </a:schemeClr>
              </a:solidFill>
            </a:endParaRPr>
          </a:p>
          <a:p>
            <a:pPr lvl="2">
              <a:buNone/>
            </a:pPr>
            <a:r>
              <a:rPr lang="en-US" sz="2000" dirty="0" smtClean="0"/>
              <a:t>(</a:t>
            </a:r>
            <a:r>
              <a:rPr lang="en-US" sz="2000" dirty="0" smtClean="0"/>
              <a:t>Fenech</a:t>
            </a:r>
            <a:r>
              <a:rPr lang="en-US" sz="2000" dirty="0" smtClean="0"/>
              <a:t>, 2011)</a:t>
            </a:r>
          </a:p>
          <a:p>
            <a:pPr lvl="2">
              <a:buNone/>
            </a:pPr>
            <a:endParaRPr lang="en-US" dirty="0" smtClean="0">
              <a:solidFill>
                <a:schemeClr val="accent1">
                  <a:lumMod val="50000"/>
                </a:schemeClr>
              </a:solidFill>
            </a:endParaRPr>
          </a:p>
          <a:p>
            <a:pPr>
              <a:buNone/>
            </a:pPr>
            <a:endParaRPr lang="en-US" dirty="0" smtClean="0"/>
          </a:p>
        </p:txBody>
      </p:sp>
      <p:pic>
        <p:nvPicPr>
          <p:cNvPr id="4" name="Picture 3" descr="File:Dna-SNP.svg"/>
          <p:cNvPicPr/>
          <p:nvPr/>
        </p:nvPicPr>
        <p:blipFill>
          <a:blip r:embed="rId3" cstate="print"/>
          <a:stretch>
            <a:fillRect/>
          </a:stretch>
        </p:blipFill>
        <p:spPr bwMode="auto">
          <a:xfrm>
            <a:off x="3810000" y="1143000"/>
            <a:ext cx="3962400" cy="4962525"/>
          </a:xfrm>
          <a:prstGeom prst="rect">
            <a:avLst/>
          </a:prstGeom>
          <a:blipFill dpi="0" rotWithShape="1">
            <a:blip r:embed="rId4" cstate="print"/>
            <a:srcRect/>
            <a:tile tx="0" ty="0" sx="100000" sy="100000" flip="none" algn="tl"/>
          </a:blip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Applying</a:t>
            </a:r>
            <a:r>
              <a:rPr lang="en-US" sz="4800" dirty="0" smtClean="0"/>
              <a:t> </a:t>
            </a:r>
            <a:r>
              <a:rPr lang="en-US" sz="4800" b="1" dirty="0" smtClean="0"/>
              <a:t>Nutrigenetics</a:t>
            </a:r>
            <a:r>
              <a:rPr lang="en-US" sz="4800" dirty="0" smtClean="0"/>
              <a:t> </a:t>
            </a:r>
            <a:endParaRPr lang="en-US" sz="4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70284642"/>
              </p:ext>
            </p:extLst>
          </p:nvPr>
        </p:nvGraphicFramePr>
        <p:xfrm>
          <a:off x="381000" y="2667000"/>
          <a:ext cx="8077200"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pPr algn="ctr"/>
            <a:r>
              <a:rPr lang="en-US" sz="4800" b="1" dirty="0" smtClean="0"/>
              <a:t>Nutrigenomics</a:t>
            </a:r>
            <a:endParaRPr lang="en-US" b="1" dirty="0"/>
          </a:p>
        </p:txBody>
      </p:sp>
      <p:graphicFrame>
        <p:nvGraphicFramePr>
          <p:cNvPr id="4" name="Content Placeholder 3"/>
          <p:cNvGraphicFramePr>
            <a:graphicFrameLocks noGrp="1"/>
          </p:cNvGraphicFramePr>
          <p:nvPr>
            <p:ph idx="1"/>
          </p:nvPr>
        </p:nvGraphicFramePr>
        <p:xfrm>
          <a:off x="381000" y="1600200"/>
          <a:ext cx="82296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7010400" y="6172200"/>
            <a:ext cx="1681871" cy="369332"/>
          </a:xfrm>
          <a:prstGeom prst="rect">
            <a:avLst/>
          </a:prstGeom>
        </p:spPr>
        <p:txBody>
          <a:bodyPr wrap="none">
            <a:spAutoFit/>
          </a:bodyPr>
          <a:lstStyle/>
          <a:p>
            <a:r>
              <a:rPr lang="en-US" dirty="0"/>
              <a:t>(</a:t>
            </a:r>
            <a:r>
              <a:rPr lang="en-US" dirty="0"/>
              <a:t>Fenech</a:t>
            </a:r>
            <a:r>
              <a:rPr lang="en-US" dirty="0"/>
              <a:t>, 2011)</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5300" b="1" dirty="0" smtClean="0"/>
              <a:t>Applying </a:t>
            </a:r>
            <a:r>
              <a:rPr lang="en-US" sz="5300" b="1" dirty="0" smtClean="0"/>
              <a:t>Nutrigenomics</a:t>
            </a:r>
            <a:r>
              <a:rPr lang="en-US" b="1" dirty="0" smtClean="0"/>
              <a:t> </a:t>
            </a:r>
            <a:r>
              <a:rPr lang="en-US" b="1" dirty="0" smtClean="0"/>
              <a:t/>
            </a:r>
            <a:br>
              <a:rPr lang="en-US" b="1" dirty="0" smtClean="0"/>
            </a:br>
            <a:r>
              <a:rPr lang="en-US" sz="2000" dirty="0" smtClean="0"/>
              <a:t>(</a:t>
            </a:r>
            <a:r>
              <a:rPr lang="en-US" sz="2000" dirty="0" smtClean="0"/>
              <a:t>Dolinoy</a:t>
            </a:r>
            <a:r>
              <a:rPr lang="en-US" sz="2000" dirty="0" smtClean="0"/>
              <a:t>, 2006)</a:t>
            </a:r>
            <a:br>
              <a:rPr lang="en-US" sz="2000" dirty="0" smtClean="0"/>
            </a:br>
            <a:r>
              <a:rPr lang="en-US" sz="2000" b="1" dirty="0" smtClean="0"/>
              <a:t> </a:t>
            </a:r>
            <a:endParaRPr lang="en-US" sz="2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62179010"/>
              </p:ext>
            </p:extLst>
          </p:nvPr>
        </p:nvGraphicFramePr>
        <p:xfrm>
          <a:off x="457200" y="2249488"/>
          <a:ext cx="8229600" cy="4324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b="1" dirty="0" smtClean="0"/>
              <a:t>Epigenetics</a:t>
            </a:r>
            <a:r>
              <a:rPr lang="en-US" sz="4900" b="1" dirty="0" smtClean="0"/>
              <a:t> </a:t>
            </a:r>
            <a:r>
              <a:rPr lang="en-US" sz="2200" dirty="0" smtClean="0"/>
              <a:t>(</a:t>
            </a:r>
            <a:r>
              <a:rPr lang="en-US" sz="2200" dirty="0" smtClean="0"/>
              <a:t>Fenech</a:t>
            </a:r>
            <a:r>
              <a:rPr lang="en-US" sz="2200" dirty="0" smtClean="0"/>
              <a:t>, 2011)</a:t>
            </a:r>
            <a:r>
              <a:rPr lang="en-US" dirty="0" smtClean="0"/>
              <a:t/>
            </a:r>
            <a:br>
              <a:rPr lang="en-US" dirty="0" smtClean="0"/>
            </a:br>
            <a:endParaRPr lang="en-US" b="1" dirty="0"/>
          </a:p>
        </p:txBody>
      </p:sp>
      <p:sp>
        <p:nvSpPr>
          <p:cNvPr id="3" name="Content Placeholder 2"/>
          <p:cNvSpPr>
            <a:spLocks noGrp="1"/>
          </p:cNvSpPr>
          <p:nvPr>
            <p:ph idx="1"/>
          </p:nvPr>
        </p:nvSpPr>
        <p:spPr>
          <a:ln>
            <a:solidFill>
              <a:schemeClr val="accent1"/>
            </a:solidFill>
          </a:ln>
        </p:spPr>
        <p:txBody>
          <a:bodyPr>
            <a:normAutofit/>
          </a:bodyPr>
          <a:lstStyle/>
          <a:p>
            <a:pPr marL="624078" indent="-514350">
              <a:buNone/>
            </a:pPr>
            <a:r>
              <a:rPr lang="en-US" dirty="0" smtClean="0"/>
              <a:t>Methods of gene alteration</a:t>
            </a:r>
          </a:p>
          <a:p>
            <a:pPr marL="624078" indent="-514350">
              <a:buNone/>
            </a:pPr>
            <a:r>
              <a:rPr lang="en-US" dirty="0" smtClean="0"/>
              <a:t>1. DNA Methylation</a:t>
            </a:r>
          </a:p>
          <a:p>
            <a:pPr marL="624078" indent="-514350">
              <a:buNone/>
            </a:pPr>
            <a:r>
              <a:rPr lang="en-US" dirty="0" smtClean="0"/>
              <a:t>	a. addition of methyl group</a:t>
            </a:r>
          </a:p>
          <a:p>
            <a:pPr marL="624078" indent="-514350">
              <a:buNone/>
            </a:pPr>
            <a:r>
              <a:rPr lang="en-US" dirty="0" smtClean="0"/>
              <a:t>		-remodels chromatin</a:t>
            </a:r>
          </a:p>
          <a:p>
            <a:pPr marL="624078" indent="-514350">
              <a:buNone/>
            </a:pPr>
            <a:r>
              <a:rPr lang="en-US" dirty="0" smtClean="0"/>
              <a:t>		-inhibits binding of transcription factors</a:t>
            </a:r>
          </a:p>
          <a:p>
            <a:pPr marL="916686" lvl="1" indent="-514350">
              <a:buNone/>
            </a:pPr>
            <a:endParaRPr lang="en-US" dirty="0" smtClean="0"/>
          </a:p>
          <a:p>
            <a:pPr marL="624078" indent="-514350">
              <a:buNone/>
            </a:pPr>
            <a:r>
              <a:rPr lang="en-US" dirty="0" smtClean="0"/>
              <a:t>2. Histone Modifications </a:t>
            </a:r>
          </a:p>
          <a:p>
            <a:pPr marL="624078" indent="-514350">
              <a:buNone/>
            </a:pPr>
            <a:r>
              <a:rPr lang="en-US" dirty="0" smtClean="0"/>
              <a:t>	-post-translational </a:t>
            </a:r>
          </a:p>
          <a:p>
            <a:pPr marL="624078" indent="-514350">
              <a:buNone/>
            </a:pPr>
            <a:r>
              <a:rPr lang="en-US" dirty="0" smtClean="0"/>
              <a:t>	-alter interactions between DNA and protein</a:t>
            </a:r>
          </a:p>
          <a:p>
            <a:pPr marL="916686" lvl="1" indent="-514350">
              <a:buNone/>
            </a:pPr>
            <a:endParaRPr lang="en-US" dirty="0" smtClean="0"/>
          </a:p>
          <a:p>
            <a:pPr marL="624078" indent="-514350">
              <a:buFont typeface="+mj-lt"/>
              <a:buAutoNum type="arabicPeriod"/>
            </a:pPr>
            <a:endParaRPr lang="en-US" dirty="0" smtClean="0"/>
          </a:p>
          <a:p>
            <a:pPr marL="624078" indent="-514350">
              <a:buFont typeface="+mj-lt"/>
              <a:buAutoNum type="arabicPeriod"/>
            </a:pPr>
            <a:endParaRPr lang="en-US" dirty="0" smtClean="0"/>
          </a:p>
          <a:p>
            <a:pPr marL="624078" indent="-514350">
              <a:buNone/>
            </a:pPr>
            <a:endParaRPr lang="en-US" dirty="0" smtClean="0"/>
          </a:p>
          <a:p>
            <a:pPr marL="624078" indent="-514350">
              <a:buNone/>
            </a:pPr>
            <a:endParaRPr lang="en-US" dirty="0" smtClean="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1275</TotalTime>
  <Words>1039</Words>
  <Application>Microsoft Office PowerPoint</Application>
  <PresentationFormat>On-screen Show (4:3)</PresentationFormat>
  <Paragraphs>137</Paragraphs>
  <Slides>13</Slides>
  <Notes>11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Urban</vt:lpstr>
      <vt:lpstr>Nutrigenetics Nutrigenomics Epigenetics</vt:lpstr>
      <vt:lpstr>Definitions </vt:lpstr>
      <vt:lpstr>Why it is important</vt:lpstr>
      <vt:lpstr>Outline</vt:lpstr>
      <vt:lpstr>Nutrigenetics</vt:lpstr>
      <vt:lpstr>Applying Nutrigenetics </vt:lpstr>
      <vt:lpstr>Nutrigenomics</vt:lpstr>
      <vt:lpstr>Applying Nutrigenomics  (Dolinoy, 2006)  </vt:lpstr>
      <vt:lpstr>Epigenetics (Fenech, 2011) </vt:lpstr>
      <vt:lpstr>PowerPoint Presentation</vt:lpstr>
      <vt:lpstr>Methods</vt:lpstr>
      <vt:lpstr>Benefits vs. Complications</vt:lpstr>
      <vt:lpstr>References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Nutrigenetics Nutrigenomics Epigenetics</dc:title>
  <dc:creator>Danielle</dc:creator>
  <cp:lastModifiedBy>Administrator</cp:lastModifiedBy>
  <cp:revision>7</cp:revision>
  <cp:lastPrinted>2012-02-20T17:43:41Z</cp:lastPrinted>
  <dcterms:created xsi:type="dcterms:W3CDTF">2012-02-18T16:39:12Z</dcterms:created>
  <dcterms:modified xsi:type="dcterms:W3CDTF">2012-02-20T17:43:48Z</dcterms:modified>
</cp:coreProperties>
</file>