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5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45C18-8746-40D8-A480-B009EA298355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8A606-6225-433C-8821-37FEAA890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government estimates that 1 in 6 is sickened by </a:t>
            </a:r>
            <a:r>
              <a:rPr lang="en-US" dirty="0" err="1" smtClean="0"/>
              <a:t>foodborne</a:t>
            </a:r>
            <a:r>
              <a:rPr lang="en-US" dirty="0" smtClean="0"/>
              <a:t> illness</a:t>
            </a:r>
            <a:r>
              <a:rPr lang="en-US" baseline="0" dirty="0" smtClean="0"/>
              <a:t> every yr.</a:t>
            </a:r>
            <a:endParaRPr lang="en-US" dirty="0" smtClean="0"/>
          </a:p>
          <a:p>
            <a:r>
              <a:rPr lang="en-US" dirty="0" err="1" smtClean="0"/>
              <a:t>Foodborne</a:t>
            </a:r>
            <a:r>
              <a:rPr lang="en-US" dirty="0" smtClean="0"/>
              <a:t> Outbreak:</a:t>
            </a:r>
            <a:r>
              <a:rPr lang="en-US" baseline="0" dirty="0" smtClean="0"/>
              <a:t> when 2 or more people get the same illness after consuming the same food. </a:t>
            </a:r>
            <a:endParaRPr lang="en-US" dirty="0" smtClean="0"/>
          </a:p>
          <a:p>
            <a:r>
              <a:rPr lang="en-US" dirty="0" smtClean="0"/>
              <a:t>Compromised immune</a:t>
            </a:r>
            <a:r>
              <a:rPr lang="en-US" baseline="0" dirty="0" smtClean="0"/>
              <a:t> systems: people with cancer, chemotherapy, transplants, HIV/AIDS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8A606-6225-433C-8821-37FEAA8901E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Anasakiasis</a:t>
            </a:r>
            <a:r>
              <a:rPr lang="en-US" dirty="0" smtClean="0"/>
              <a:t>=coughing up worms</a:t>
            </a:r>
            <a:r>
              <a:rPr lang="en-US" baseline="0" dirty="0" smtClean="0"/>
              <a:t> (raw/undercooked fish)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8A606-6225-433C-8821-37FEAA8901E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TCS foods- foods</a:t>
            </a:r>
            <a:r>
              <a:rPr lang="en-US" baseline="0" dirty="0" smtClean="0"/>
              <a:t> that need temperature control for safety-have favorable characteristics for microorganisms to grow (acidity levels, moisture, oxygen)</a:t>
            </a:r>
          </a:p>
          <a:p>
            <a:r>
              <a:rPr lang="en-US" baseline="0" dirty="0" smtClean="0"/>
              <a:t>Also: shellfish, meat. Eggs, heat-treated food (beans/</a:t>
            </a:r>
            <a:r>
              <a:rPr lang="en-US" baseline="0" dirty="0" err="1" smtClean="0"/>
              <a:t>veg</a:t>
            </a:r>
            <a:r>
              <a:rPr lang="en-US" baseline="0" dirty="0" smtClean="0"/>
              <a:t>/rice), tofu/soy protein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8A606-6225-433C-8821-37FEAA8901E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Risk</a:t>
            </a:r>
            <a:r>
              <a:rPr lang="en-US" baseline="0" dirty="0" smtClean="0"/>
              <a:t> Factor: something that can increase the likelihood that something else will occur, whether good/bad</a:t>
            </a:r>
          </a:p>
          <a:p>
            <a:r>
              <a:rPr lang="en-US" baseline="0" dirty="0" smtClean="0"/>
              <a:t>Non-reputable </a:t>
            </a:r>
            <a:r>
              <a:rPr lang="en-US" baseline="0" dirty="0" err="1" smtClean="0"/>
              <a:t>suppliers:extremely</a:t>
            </a:r>
            <a:r>
              <a:rPr lang="en-US" baseline="0" dirty="0" smtClean="0"/>
              <a:t> important when buying meat/poultry products and seafood/shellfish-contaminated water</a:t>
            </a:r>
          </a:p>
          <a:p>
            <a:r>
              <a:rPr lang="en-US" baseline="0" dirty="0" smtClean="0"/>
              <a:t>Improper holding-holding at wrong temperatures, time in TDZ, improper cooling </a:t>
            </a:r>
          </a:p>
          <a:p>
            <a:r>
              <a:rPr lang="en-US" baseline="0" dirty="0" smtClean="0"/>
              <a:t>Cross contamination: when microorganisms are transferred from 1 surface/food to another</a:t>
            </a:r>
          </a:p>
          <a:p>
            <a:r>
              <a:rPr lang="en-US" baseline="0" dirty="0" smtClean="0"/>
              <a:t>	Important when taking into account </a:t>
            </a:r>
            <a:r>
              <a:rPr lang="en-US" baseline="0" dirty="0" smtClean="0"/>
              <a:t>allergies/intolerances-use example</a:t>
            </a:r>
            <a:endParaRPr lang="en-US" baseline="0" dirty="0" smtClean="0"/>
          </a:p>
          <a:p>
            <a:r>
              <a:rPr lang="en-US" baseline="0" dirty="0" smtClean="0"/>
              <a:t>	Due to contaminated equip not clean-towels, utensils</a:t>
            </a:r>
          </a:p>
          <a:p>
            <a:r>
              <a:rPr lang="en-US" baseline="0" dirty="0" smtClean="0"/>
              <a:t>	physical touch</a:t>
            </a:r>
          </a:p>
          <a:p>
            <a:r>
              <a:rPr lang="en-US" baseline="0" dirty="0" smtClean="0"/>
              <a:t>	food drippings of contaminated food to Ready-to-eat foods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8A606-6225-433C-8821-37FEAA8901E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don’t</a:t>
            </a:r>
            <a:r>
              <a:rPr lang="en-US" baseline="0" dirty="0" smtClean="0"/>
              <a:t> wash hands before eating lunch, make a salad and touch spoons/tongs, another person touches utensil and then eats a burger or handheld food. </a:t>
            </a:r>
          </a:p>
          <a:p>
            <a:r>
              <a:rPr lang="en-US" baseline="0" dirty="0" smtClean="0"/>
              <a:t>Hand Sanitizer-must be 60% alcohol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8A606-6225-433C-8821-37FEAA8901E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water as hot as you can comfortably stand-100F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8A606-6225-433C-8821-37FEAA8901E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aseline="0" dirty="0" err="1" smtClean="0"/>
              <a:t>Refridge</a:t>
            </a:r>
            <a:r>
              <a:rPr lang="en-US" baseline="0" dirty="0" smtClean="0"/>
              <a:t>-longer process (up to 3 days), make sure not dripping onto other food </a:t>
            </a:r>
          </a:p>
          <a:p>
            <a:pPr marL="228600" indent="-228600">
              <a:buAutoNum type="arabicPeriod"/>
            </a:pPr>
            <a:r>
              <a:rPr lang="en-US" dirty="0" smtClean="0"/>
              <a:t>Cold water-running</a:t>
            </a:r>
            <a:r>
              <a:rPr lang="en-US" baseline="0" dirty="0" smtClean="0"/>
              <a:t> water/submerge in cold tap water in leak proof bag (change water every 30 min)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Cold water/microwave: food must be cooked immediately after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8A606-6225-433C-8821-37FEAA8901E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D601-D531-4ADB-8DC6-674A183A8FA6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BA7AB87-3129-4B7F-B427-EC308A931F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D601-D531-4ADB-8DC6-674A183A8FA6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AB87-3129-4B7F-B427-EC308A931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D601-D531-4ADB-8DC6-674A183A8FA6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AB87-3129-4B7F-B427-EC308A931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D601-D531-4ADB-8DC6-674A183A8FA6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AB87-3129-4B7F-B427-EC308A931F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D601-D531-4ADB-8DC6-674A183A8FA6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BA7AB87-3129-4B7F-B427-EC308A931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D601-D531-4ADB-8DC6-674A183A8FA6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AB87-3129-4B7F-B427-EC308A931F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D601-D531-4ADB-8DC6-674A183A8FA6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AB87-3129-4B7F-B427-EC308A931F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D601-D531-4ADB-8DC6-674A183A8FA6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AB87-3129-4B7F-B427-EC308A931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D601-D531-4ADB-8DC6-674A183A8FA6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AB87-3129-4B7F-B427-EC308A931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D601-D531-4ADB-8DC6-674A183A8FA6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AB87-3129-4B7F-B427-EC308A931F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D601-D531-4ADB-8DC6-674A183A8FA6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BA7AB87-3129-4B7F-B427-EC308A931F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2AD601-D531-4ADB-8DC6-674A183A8FA6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BA7AB87-3129-4B7F-B427-EC308A931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amazhang.files.wordpress.com/2010/01/food-blog-578.jpg&amp;imgrefurl=http://joylicious.net/2010/01/07/mixed-fruit-tart/&amp;usg=__rL2QFPuEFr-_dkKhqE_DO3VsM64=&amp;h=4592&amp;w=3056&amp;sz=858&amp;hl=en&amp;start=40&amp;zoom=1&amp;tbnid=SwQpVBdUMRFFFM:&amp;tbnh=150&amp;tbnw=100&amp;ei=bEmoTuu3DcijsQLIzZmxDw&amp;prev=/search?q=sliced+fruit&amp;start=21&amp;hl=en&amp;sa=N&amp;rls=com.microsoft:en-us&amp;tbm=isch&amp;prmd=ivns&amp;itbs=1" TargetMode="External"/><Relationship Id="rId13" Type="http://schemas.openxmlformats.org/officeDocument/2006/relationships/image" Target="../media/image7.jpeg"/><Relationship Id="rId3" Type="http://schemas.openxmlformats.org/officeDocument/2006/relationships/hyperlink" Target="http://www.google.com/url?source=imgres&amp;ct=tbn&amp;q=http://www.healingdaily.com/detoxification-diet/sprouts.jpg&amp;sa=X&amp;ei=y0ioTor7JKqFsgLMkcGiDw&amp;ved=0CAUQ8wc4BQ&amp;usg=AFQjCNFW5mZ-2LTKTUt7BaC6zuZltTxQsA" TargetMode="External"/><Relationship Id="rId7" Type="http://schemas.openxmlformats.org/officeDocument/2006/relationships/image" Target="../media/image4.jpeg"/><Relationship Id="rId12" Type="http://schemas.openxmlformats.org/officeDocument/2006/relationships/hyperlink" Target="http://www.google.com/url?source=imgres&amp;ct=tbn&amp;q=http://images.wikia.com/healthyrecipes/images/a/a7/Dairy_products.jpeg&amp;sa=X&amp;ei=u0moTub9Aqm3sQK2m5C0Dw&amp;ved=0CAUQ8wc4AQ&amp;usg=AFQjCNF45dbm9Ocz5Sez2dgh9cG4sy7kWQ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jpeg"/><Relationship Id="rId11" Type="http://schemas.openxmlformats.org/officeDocument/2006/relationships/image" Target="../media/image6.jpeg"/><Relationship Id="rId5" Type="http://schemas.openxmlformats.org/officeDocument/2006/relationships/hyperlink" Target="http://www.google.com/url?source=imgres&amp;ct=tbn&amp;q=http://howmanycaloriesshouldieatadayinfo.com/wp-content/uploads/2011/07/baked-potato1.jpg&amp;sa=X&amp;ei=-EioTuntN7L2sQKLzLXfAw&amp;ved=0CAUQ8wc4BQ&amp;usg=AFQjCNHwPjL6gRoEiCad2xlK3apFGDYQ7A" TargetMode="External"/><Relationship Id="rId10" Type="http://schemas.openxmlformats.org/officeDocument/2006/relationships/hyperlink" Target="http://www.google.com/imgres?imgurl=http://www.mccormick.com/~/media/Images/Recipes/Recipe%20Details/Main%20Dish/Rosemary%20Roasted%20Chicken.ashx?w=380&amp;imgrefurl=http://www.mccormick.com/Recipes/Main-Dish/Rosemary-Roasted-Chicken.aspx&amp;usg=__P-mqwQTMImQ7GKDziHuCoHbdCSU=&amp;h=380&amp;w=380&amp;sz=28&amp;hl=en&amp;start=12&amp;zoom=1&amp;tbnid=nkgtHQVDRF_zSM:&amp;tbnh=123&amp;tbnw=123&amp;ei=lEmoTqmECYuFsAK_8Z0Q&amp;prev=/search?q=chicken&amp;hl=en&amp;sa=N&amp;rls=com.microsoft:en-us&amp;tbm=isch&amp;prmd=ivns&amp;itbs=1" TargetMode="External"/><Relationship Id="rId4" Type="http://schemas.openxmlformats.org/officeDocument/2006/relationships/image" Target="../media/image2.jpeg"/><Relationship Id="rId9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www.health.gov.on.ca/cs/influenza/graphics/flu_03.gif&amp;imgrefurl=http://www.health.gov.on.ca/cs/influenza/&amp;usg=__LNLEdhNFlHsoIw16JXR13UpNbZs=&amp;h=70&amp;w=70&amp;sz=4&amp;hl=en&amp;start=13&amp;zoom=1&amp;tbnid=iv0to-foK2hq3M:&amp;tbnh=68&amp;tbnw=68&amp;ei=DlSoTpCoMMmriQLik8mpDQ&amp;prev=/search?q=sneeze+into+sleeve&amp;hl=en&amp;sa=X&amp;rls=com.microsoft:en-us&amp;tbm=isch&amp;prmd=ivns&amp;itbs=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505200"/>
            <a:ext cx="6400800" cy="1676400"/>
          </a:xfrm>
        </p:spPr>
        <p:txBody>
          <a:bodyPr/>
          <a:lstStyle/>
          <a:p>
            <a:r>
              <a:rPr lang="en-US" dirty="0" smtClean="0"/>
              <a:t>Presented by: Danielle Bray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240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latin typeface="Book Antiqua" pitchFamily="18" charset="0"/>
              </a:rPr>
              <a:t>Food Safety	</a:t>
            </a:r>
            <a:endParaRPr lang="en-US" sz="8000" b="1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Questions????</a:t>
            </a:r>
            <a:endParaRPr lang="en-US" sz="5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609600"/>
            <a:ext cx="754380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Works Cited</a:t>
            </a:r>
          </a:p>
          <a:p>
            <a:r>
              <a:rPr lang="en-US" dirty="0" smtClean="0"/>
              <a:t> </a:t>
            </a:r>
          </a:p>
          <a:p>
            <a:r>
              <a:rPr lang="en-US" sz="2000" dirty="0" smtClean="0"/>
              <a:t>Association, N. R. (5th Edition ). </a:t>
            </a:r>
            <a:r>
              <a:rPr lang="en-US" sz="2000" i="1" dirty="0" err="1" smtClean="0"/>
              <a:t>ServSafe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Coursebook</a:t>
            </a:r>
            <a:r>
              <a:rPr lang="en-US" sz="2000" i="1" dirty="0" smtClean="0"/>
              <a:t>.</a:t>
            </a:r>
            <a:r>
              <a:rPr lang="en-US" sz="2000" dirty="0" smtClean="0"/>
              <a:t> </a:t>
            </a:r>
          </a:p>
          <a:p>
            <a:r>
              <a:rPr lang="en-US" sz="2000" i="1" dirty="0" smtClean="0"/>
              <a:t> </a:t>
            </a:r>
            <a:endParaRPr lang="en-US" sz="2000" dirty="0" smtClean="0"/>
          </a:p>
          <a:p>
            <a:r>
              <a:rPr lang="en-US" sz="2000" i="1" dirty="0" smtClean="0"/>
              <a:t>Basics for Handling Food Safely </a:t>
            </a:r>
            <a:r>
              <a:rPr lang="en-US" sz="2000" dirty="0" smtClean="0"/>
              <a:t>. (</a:t>
            </a:r>
            <a:r>
              <a:rPr lang="en-US" sz="2000" dirty="0" err="1" smtClean="0"/>
              <a:t>n.d</a:t>
            </a:r>
            <a:r>
              <a:rPr lang="en-US" sz="2000" dirty="0" smtClean="0"/>
              <a:t>.). Retrieved October 27, 2011, from FDA: http://fda.org/index.php?article=basics-for-handling-food-safely</a:t>
            </a:r>
          </a:p>
          <a:p>
            <a:r>
              <a:rPr lang="en-US" sz="2000" i="1" dirty="0" smtClean="0"/>
              <a:t> </a:t>
            </a:r>
            <a:endParaRPr lang="en-US" sz="2000" dirty="0" smtClean="0"/>
          </a:p>
          <a:p>
            <a:r>
              <a:rPr lang="en-US" sz="2000" i="1" dirty="0" smtClean="0"/>
              <a:t>Fight germs and wash hands properly </a:t>
            </a:r>
            <a:r>
              <a:rPr lang="en-US" sz="2000" dirty="0" smtClean="0"/>
              <a:t>. (2009, July 27). Retrieved October 27, 2011, from The Lung Association: http://lung.ca/protect-protegez/germs-microbes_e.php</a:t>
            </a: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Book Antiqua" pitchFamily="18" charset="0"/>
              </a:rPr>
              <a:t>Foodborne Illness</a:t>
            </a:r>
            <a:endParaRPr lang="en-US" sz="5400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What is it?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 disease carried/transmitted to people by food</a:t>
            </a:r>
          </a:p>
          <a:p>
            <a:pPr>
              <a:buNone/>
            </a:pPr>
            <a:r>
              <a:rPr lang="en-US" b="1" dirty="0" smtClean="0"/>
              <a:t>Who gets it?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Anyone, but specifically high risk populations: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Infants/preschool age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Pregnant women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Elderly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Those with compromised immune systems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Book Antiqua" pitchFamily="18" charset="0"/>
              </a:rPr>
              <a:t>Symptoms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Common Symptoms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Severe Symptoms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Flu-like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-Abdominal cramps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-Diarrhea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-Nausea/vomiting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-Fever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-Miscarriages</a:t>
            </a:r>
          </a:p>
          <a:p>
            <a:pPr>
              <a:buNone/>
            </a:pPr>
            <a:r>
              <a:rPr lang="en-US" dirty="0" smtClean="0"/>
              <a:t>-Kidney Failure</a:t>
            </a:r>
          </a:p>
          <a:p>
            <a:pPr>
              <a:buNone/>
            </a:pPr>
            <a:r>
              <a:rPr lang="en-US" dirty="0" smtClean="0"/>
              <a:t>-Difficulty speaking/swallowing</a:t>
            </a:r>
          </a:p>
          <a:p>
            <a:pPr>
              <a:buNone/>
            </a:pPr>
            <a:r>
              <a:rPr lang="en-US" dirty="0" smtClean="0"/>
              <a:t>-Joint/muscle pain</a:t>
            </a:r>
          </a:p>
          <a:p>
            <a:pPr>
              <a:buNone/>
            </a:pPr>
            <a:r>
              <a:rPr lang="en-US" dirty="0" smtClean="0"/>
              <a:t>-Disorientation </a:t>
            </a:r>
          </a:p>
          <a:p>
            <a:pPr>
              <a:buNone/>
            </a:pPr>
            <a:r>
              <a:rPr lang="en-US" dirty="0" smtClean="0"/>
              <a:t>-Memory loss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Book Antiqua" pitchFamily="18" charset="0"/>
              </a:rPr>
              <a:t>TCS Foods</a:t>
            </a:r>
            <a:endParaRPr lang="en-US" sz="5400" dirty="0">
              <a:latin typeface="Book Antiqua" pitchFamily="18" charset="0"/>
            </a:endParaRPr>
          </a:p>
        </p:txBody>
      </p:sp>
      <p:pic>
        <p:nvPicPr>
          <p:cNvPr id="3074" name="Picture 2" descr="See full 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1295400"/>
            <a:ext cx="1600200" cy="1471448"/>
          </a:xfrm>
          <a:prstGeom prst="rect">
            <a:avLst/>
          </a:prstGeom>
          <a:noFill/>
        </p:spPr>
      </p:pic>
      <p:pic>
        <p:nvPicPr>
          <p:cNvPr id="3076" name="Picture 4" descr="See full size imag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0400" y="1752600"/>
            <a:ext cx="1752600" cy="1348154"/>
          </a:xfrm>
          <a:prstGeom prst="rect">
            <a:avLst/>
          </a:prstGeom>
          <a:noFill/>
        </p:spPr>
      </p:pic>
      <p:pic>
        <p:nvPicPr>
          <p:cNvPr id="3078" name="Picture 6" descr="http://www.google.com/url?source=imgres&amp;ct=tbn&amp;q=http://www.bbcgoodfood.com/recipes/4374/images/4374_MEDIUM.jpg&amp;sa=X&amp;ei=N0moTvvQAtOGsgLi19zGDw&amp;ved=0CAUQ8wc4FQ&amp;usg=AFQjCNFbQr3O5w1wbNcztwsiGl3COLFNcQ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0" y="1752600"/>
            <a:ext cx="2438400" cy="2216727"/>
          </a:xfrm>
          <a:prstGeom prst="rect">
            <a:avLst/>
          </a:prstGeom>
          <a:noFill/>
        </p:spPr>
      </p:pic>
      <p:pic>
        <p:nvPicPr>
          <p:cNvPr id="3080" name="Picture 8" descr="http://t1.gstatic.com/images?q=tbn:ANd9GcRuR07HsOERn7lEEeCzIY4F5Ukmp13jNPlJxnLwgAlnA446ZqbWZFcZnL-P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5800" y="3352800"/>
            <a:ext cx="1905000" cy="2857500"/>
          </a:xfrm>
          <a:prstGeom prst="rect">
            <a:avLst/>
          </a:prstGeom>
          <a:noFill/>
        </p:spPr>
      </p:pic>
      <p:pic>
        <p:nvPicPr>
          <p:cNvPr id="3082" name="Picture 10" descr="http://t1.gstatic.com/images?q=tbn:ANd9GcQxqu0TMxfkoeWozJWK4Bamt4VwM6kE8Pri5Kk96LrgSZSE0m1nNk_t-6k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05200" y="3733800"/>
            <a:ext cx="1628775" cy="1628775"/>
          </a:xfrm>
          <a:prstGeom prst="rect">
            <a:avLst/>
          </a:prstGeom>
          <a:noFill/>
        </p:spPr>
      </p:pic>
      <p:pic>
        <p:nvPicPr>
          <p:cNvPr id="3084" name="Picture 12" descr="See full size image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791200" y="4343400"/>
            <a:ext cx="2400300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Book Antiqua" pitchFamily="18" charset="0"/>
              </a:rPr>
              <a:t>Risk Factors</a:t>
            </a:r>
            <a:endParaRPr lang="en-US" sz="5400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5562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Non-reputable suppliers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Improper cooking/reheating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Improper holding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Contaminated Equipment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Poor personal hygiene </a:t>
            </a:r>
            <a:endParaRPr lang="en-US" dirty="0"/>
          </a:p>
        </p:txBody>
      </p:sp>
      <p:pic>
        <p:nvPicPr>
          <p:cNvPr id="22532" name="Picture 4" descr="http://www.google.com/url?source=imgres&amp;ct=tbn&amp;q=http://www.gchd.org/NFSEM/a2z-d1.gif&amp;sa=X&amp;ei=MEyoTrzyK8bHsQKOw5G8Dw&amp;ved=0CAUQ8wc4CQ&amp;usg=AFQjCNGCxXxpGR-HRfKsHZpKqBUmpYFa-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295400"/>
            <a:ext cx="2743200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Book Antiqua" pitchFamily="18" charset="0"/>
              </a:rPr>
              <a:t>Personal Hygiene </a:t>
            </a:r>
            <a:endParaRPr lang="en-US" sz="5400" dirty="0">
              <a:latin typeface="Book Antiqua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914400" y="1752600"/>
            <a:ext cx="3733800" cy="762000"/>
          </a:xfrm>
        </p:spPr>
        <p:txBody>
          <a:bodyPr/>
          <a:lstStyle/>
          <a:p>
            <a:r>
              <a:rPr lang="en-US" dirty="0" smtClean="0"/>
              <a:t>Healthy Habits		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Poor Habits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97325"/>
          </a:xfrm>
        </p:spPr>
        <p:txBody>
          <a:bodyPr/>
          <a:lstStyle/>
          <a:p>
            <a:r>
              <a:rPr lang="en-US" dirty="0" smtClean="0"/>
              <a:t>Coughing/Sneezing into sleeve</a:t>
            </a:r>
          </a:p>
          <a:p>
            <a:r>
              <a:rPr lang="en-US" dirty="0" smtClean="0"/>
              <a:t>Wearing clean clothes when preparing food </a:t>
            </a:r>
          </a:p>
          <a:p>
            <a:r>
              <a:rPr lang="en-US" dirty="0" smtClean="0"/>
              <a:t>Using hand sanitizer if washing hands is not possible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4"/>
          </p:nvPr>
        </p:nvSpPr>
        <p:spPr>
          <a:xfrm>
            <a:off x="4953000" y="2209800"/>
            <a:ext cx="3733800" cy="3886200"/>
          </a:xfrm>
        </p:spPr>
        <p:txBody>
          <a:bodyPr/>
          <a:lstStyle/>
          <a:p>
            <a:r>
              <a:rPr lang="en-US" dirty="0" smtClean="0"/>
              <a:t>Sick at work</a:t>
            </a:r>
          </a:p>
          <a:p>
            <a:r>
              <a:rPr lang="en-US" dirty="0" smtClean="0"/>
              <a:t>Touching wounds/hair/nose and immediately touching food  </a:t>
            </a:r>
          </a:p>
          <a:p>
            <a:r>
              <a:rPr lang="en-US" dirty="0" smtClean="0"/>
              <a:t>Not washing hands after eating, smoking, etc.</a:t>
            </a:r>
          </a:p>
          <a:p>
            <a:r>
              <a:rPr lang="en-US" dirty="0" smtClean="0"/>
              <a:t>Preparing food when sick</a:t>
            </a:r>
          </a:p>
          <a:p>
            <a:r>
              <a:rPr lang="en-US" dirty="0" smtClean="0"/>
              <a:t>Improper hand washing*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5602" name="Picture 2" descr="http://t1.gstatic.com/images?q=tbn:ANd9GcQ-weR5Rx_-AC-ev7vypc_28pN7atdibk4UdEh9U5SuM48a3bN2lLkBf5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5105400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Book Antiqua" pitchFamily="18" charset="0"/>
              </a:rPr>
              <a:t>Hand Washing </a:t>
            </a:r>
            <a:endParaRPr lang="en-US" sz="5400" dirty="0">
              <a:latin typeface="Book Antiqua" pitchFamily="18" charset="0"/>
            </a:endParaRPr>
          </a:p>
        </p:txBody>
      </p:sp>
      <p:pic>
        <p:nvPicPr>
          <p:cNvPr id="24578" name="Picture 2" descr="http://www.ohio.edu/riskandsafety/ehs/biosafety/training/BBP%20Online%20Training%202_files/image0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752600"/>
            <a:ext cx="6629400" cy="4457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dionlabel.com/tl_files/dion/images/Ashley's%20Blog/lightbulb_cartoon.jpg"/>
          <p:cNvPicPr>
            <a:picLocks noChangeAspect="1" noChangeArrowheads="1"/>
          </p:cNvPicPr>
          <p:nvPr/>
        </p:nvPicPr>
        <p:blipFill>
          <a:blip r:embed="rId3" cstate="print">
            <a:lum contrast="20000"/>
          </a:blip>
          <a:stretch>
            <a:fillRect/>
          </a:stretch>
        </p:blipFill>
        <p:spPr bwMode="auto">
          <a:xfrm>
            <a:off x="5181600" y="2590800"/>
            <a:ext cx="2776318" cy="314279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Book Antiqua" pitchFamily="18" charset="0"/>
              </a:rPr>
              <a:t>Food Safety for Thought </a:t>
            </a:r>
            <a:endParaRPr lang="en-US" sz="5400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213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Use cooked </a:t>
            </a:r>
            <a:r>
              <a:rPr lang="en-US" u="sng" dirty="0" smtClean="0"/>
              <a:t>leftovers</a:t>
            </a:r>
            <a:r>
              <a:rPr lang="en-US" dirty="0" smtClean="0"/>
              <a:t> within 4 days</a:t>
            </a:r>
          </a:p>
          <a:p>
            <a:pPr>
              <a:buNone/>
            </a:pPr>
            <a:r>
              <a:rPr lang="en-US" u="sng" dirty="0" smtClean="0"/>
              <a:t>Mold</a:t>
            </a:r>
            <a:r>
              <a:rPr lang="en-US" dirty="0" smtClean="0"/>
              <a:t> is only acceptable for foods where molding is a natural part: Brie, Gorgonzola, firm fruit/vegetables </a:t>
            </a:r>
          </a:p>
          <a:p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533400" y="3429001"/>
            <a:ext cx="2895600" cy="2286000"/>
          </a:xfrm>
          <a:noFill/>
          <a:ln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US" sz="4600" u="sng" dirty="0" smtClean="0"/>
              <a:t>Thawing: </a:t>
            </a:r>
          </a:p>
          <a:p>
            <a:pPr marL="342900" indent="-342900">
              <a:buAutoNum type="arabicPeriod"/>
            </a:pPr>
            <a:r>
              <a:rPr lang="en-US" sz="4600" dirty="0" smtClean="0"/>
              <a:t>Refrigerator</a:t>
            </a:r>
          </a:p>
          <a:p>
            <a:pPr marL="342900" indent="-342900">
              <a:buAutoNum type="arabicPeriod"/>
            </a:pPr>
            <a:r>
              <a:rPr lang="en-US" sz="4600" dirty="0" smtClean="0"/>
              <a:t>Cold water </a:t>
            </a:r>
          </a:p>
          <a:p>
            <a:pPr marL="342900" indent="-342900">
              <a:buAutoNum type="arabicPeriod"/>
            </a:pPr>
            <a:r>
              <a:rPr lang="en-US" sz="4600" dirty="0" smtClean="0"/>
              <a:t>Microwave</a:t>
            </a:r>
          </a:p>
          <a:p>
            <a:pPr marL="342900" indent="-342900">
              <a:buAutoNum type="arabicPeriod"/>
            </a:pPr>
            <a:r>
              <a:rPr lang="en-US" sz="4600" dirty="0" smtClean="0"/>
              <a:t>Cooking process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800100" lvl="1" indent="-342900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1371600"/>
            <a:ext cx="4648200" cy="43396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Vegetables/Produce/</a:t>
            </a:r>
          </a:p>
          <a:p>
            <a:pPr algn="ctr"/>
            <a:r>
              <a:rPr lang="en-US" sz="4000" dirty="0" smtClean="0"/>
              <a:t>Ready to eat</a:t>
            </a:r>
          </a:p>
          <a:p>
            <a:pPr algn="ctr"/>
            <a:r>
              <a:rPr lang="en-US" sz="4000" dirty="0" smtClean="0"/>
              <a:t>Whole Fish</a:t>
            </a:r>
          </a:p>
          <a:p>
            <a:pPr algn="ctr"/>
            <a:r>
              <a:rPr lang="en-US" sz="4000" dirty="0" smtClean="0"/>
              <a:t>Whole Meat</a:t>
            </a:r>
          </a:p>
          <a:p>
            <a:pPr algn="ctr"/>
            <a:r>
              <a:rPr lang="en-US" sz="4000" dirty="0" smtClean="0"/>
              <a:t>Ground Meat</a:t>
            </a:r>
          </a:p>
          <a:p>
            <a:pPr algn="ctr"/>
            <a:r>
              <a:rPr lang="en-US" sz="4000" dirty="0" smtClean="0"/>
              <a:t>Poultry </a:t>
            </a:r>
          </a:p>
          <a:p>
            <a:pPr algn="ctr"/>
            <a:endParaRPr lang="en-US" sz="3600" dirty="0"/>
          </a:p>
        </p:txBody>
      </p:sp>
      <p:sp>
        <p:nvSpPr>
          <p:cNvPr id="6" name="Down Arrow 5"/>
          <p:cNvSpPr/>
          <p:nvPr/>
        </p:nvSpPr>
        <p:spPr>
          <a:xfrm>
            <a:off x="4419600" y="312420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4419600" y="373380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4419600" y="434340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4419600" y="251460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Book Antiqua" pitchFamily="18" charset="0"/>
              </a:rPr>
              <a:t>Food Storage </a:t>
            </a:r>
            <a:endParaRPr lang="en-US" sz="54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328</TotalTime>
  <Words>393</Words>
  <Application>Microsoft Office PowerPoint</Application>
  <PresentationFormat>On-screen Show (4:3)</PresentationFormat>
  <Paragraphs>95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Food Safety </vt:lpstr>
      <vt:lpstr>Foodborne Illness</vt:lpstr>
      <vt:lpstr>Symptoms </vt:lpstr>
      <vt:lpstr>TCS Foods</vt:lpstr>
      <vt:lpstr>Risk Factors</vt:lpstr>
      <vt:lpstr>Personal Hygiene </vt:lpstr>
      <vt:lpstr>Hand Washing </vt:lpstr>
      <vt:lpstr>Food Safety for Thought </vt:lpstr>
      <vt:lpstr>Food Storage </vt:lpstr>
      <vt:lpstr>Questions????</vt:lpstr>
      <vt:lpstr>Slide 11</vt:lpstr>
    </vt:vector>
  </TitlesOfParts>
  <Company>ou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Safety</dc:title>
  <dc:creator>wworks</dc:creator>
  <cp:lastModifiedBy>Danielle</cp:lastModifiedBy>
  <cp:revision>16</cp:revision>
  <dcterms:created xsi:type="dcterms:W3CDTF">2011-10-26T17:30:48Z</dcterms:created>
  <dcterms:modified xsi:type="dcterms:W3CDTF">2011-11-06T23:46:39Z</dcterms:modified>
</cp:coreProperties>
</file>