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4" r:id="rId5"/>
    <p:sldId id="260" r:id="rId6"/>
    <p:sldId id="261" r:id="rId7"/>
    <p:sldId id="262" r:id="rId8"/>
    <p:sldId id="263" r:id="rId9"/>
    <p:sldId id="259"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629" autoAdjust="0"/>
  </p:normalViewPr>
  <p:slideViewPr>
    <p:cSldViewPr>
      <p:cViewPr varScale="1">
        <p:scale>
          <a:sx n="80" d="100"/>
          <a:sy n="80" d="100"/>
        </p:scale>
        <p:origin x="-127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D59396-394A-4082-9747-C4B5A9B136E0}" type="datetimeFigureOut">
              <a:rPr lang="en-US" smtClean="0"/>
              <a:t>9/30/2013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F35554-38BD-4BF7-8902-CD613396B132}" type="slidenum">
              <a:rPr lang="en-US" smtClean="0"/>
              <a:t>‹#›</a:t>
            </a:fld>
            <a:endParaRPr lang="en-US"/>
          </a:p>
        </p:txBody>
      </p:sp>
    </p:spTree>
    <p:extLst>
      <p:ext uri="{BB962C8B-B14F-4D97-AF65-F5344CB8AC3E}">
        <p14:creationId xmlns:p14="http://schemas.microsoft.com/office/powerpoint/2010/main" val="3074749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Accreditation Council for Education in Nutrition and Dietetics (ACEND) of the Academy of Nutrition and Dietetics.</a:t>
            </a:r>
            <a:endParaRPr lang="en-US" dirty="0"/>
          </a:p>
        </p:txBody>
      </p:sp>
      <p:sp>
        <p:nvSpPr>
          <p:cNvPr id="4" name="Slide Number Placeholder 3"/>
          <p:cNvSpPr>
            <a:spLocks noGrp="1"/>
          </p:cNvSpPr>
          <p:nvPr>
            <p:ph type="sldNum" sz="quarter" idx="10"/>
          </p:nvPr>
        </p:nvSpPr>
        <p:spPr/>
        <p:txBody>
          <a:bodyPr/>
          <a:lstStyle/>
          <a:p>
            <a:fld id="{795B6AA2-5DF7-46AD-8258-16176DFC01C0}" type="slidenum">
              <a:rPr lang="en-US" smtClean="0"/>
              <a:pPr/>
              <a:t>2</a:t>
            </a:fld>
            <a:endParaRPr lang="en-US"/>
          </a:p>
        </p:txBody>
      </p:sp>
    </p:spTree>
    <p:extLst>
      <p:ext uri="{BB962C8B-B14F-4D97-AF65-F5344CB8AC3E}">
        <p14:creationId xmlns:p14="http://schemas.microsoft.com/office/powerpoint/2010/main" val="1007333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95B6AA2-5DF7-46AD-8258-16176DFC01C0}"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ACEND formerly known as CADE:</a:t>
            </a:r>
            <a:r>
              <a:rPr lang="en-US" baseline="0" dirty="0" smtClean="0"/>
              <a:t> accrediting agency for educational programs to become RD or DTR (for CDR eligibility for registration examination for dietitians and DTR)</a:t>
            </a:r>
          </a:p>
          <a:p>
            <a:endParaRPr lang="en-US" baseline="0" dirty="0" smtClean="0"/>
          </a:p>
          <a:p>
            <a:r>
              <a:rPr lang="en-US" baseline="0" dirty="0" smtClean="0"/>
              <a:t>-Coursework and supervised practice experiences may vary from program to program. They are determined by the program director so students must be the requirements of their individual program. </a:t>
            </a:r>
            <a:endParaRPr lang="en-US" dirty="0" smtClean="0"/>
          </a:p>
        </p:txBody>
      </p:sp>
      <p:sp>
        <p:nvSpPr>
          <p:cNvPr id="4" name="Slide Number Placeholder 3"/>
          <p:cNvSpPr>
            <a:spLocks noGrp="1"/>
          </p:cNvSpPr>
          <p:nvPr>
            <p:ph type="sldNum" sz="quarter" idx="10"/>
          </p:nvPr>
        </p:nvSpPr>
        <p:spPr/>
        <p:txBody>
          <a:bodyPr/>
          <a:lstStyle/>
          <a:p>
            <a:fld id="{D5F35554-38BD-4BF7-8902-CD613396B132}" type="slidenum">
              <a:rPr lang="en-US" smtClean="0"/>
              <a:t>5</a:t>
            </a:fld>
            <a:endParaRPr lang="en-US"/>
          </a:p>
        </p:txBody>
      </p:sp>
    </p:spTree>
    <p:extLst>
      <p:ext uri="{BB962C8B-B14F-4D97-AF65-F5344CB8AC3E}">
        <p14:creationId xmlns:p14="http://schemas.microsoft.com/office/powerpoint/2010/main" val="1956187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F35554-38BD-4BF7-8902-CD613396B132}" type="slidenum">
              <a:rPr lang="en-US" smtClean="0"/>
              <a:t>6</a:t>
            </a:fld>
            <a:endParaRPr lang="en-US"/>
          </a:p>
        </p:txBody>
      </p:sp>
    </p:spTree>
    <p:extLst>
      <p:ext uri="{BB962C8B-B14F-4D97-AF65-F5344CB8AC3E}">
        <p14:creationId xmlns:p14="http://schemas.microsoft.com/office/powerpoint/2010/main" val="1027522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CDR: credentialing</a:t>
            </a:r>
            <a:r>
              <a:rPr lang="en-US" dirty="0" smtClean="0"/>
              <a:t> agency for the Academy of Nutrition and Dietetics. The purpose of the Commission is to serve the public by establishing and enforcing standards for certification and by issuing credentials to individuals who meet these standards</a:t>
            </a:r>
            <a:endParaRPr lang="en-US" dirty="0"/>
          </a:p>
        </p:txBody>
      </p:sp>
      <p:sp>
        <p:nvSpPr>
          <p:cNvPr id="4" name="Slide Number Placeholder 3"/>
          <p:cNvSpPr>
            <a:spLocks noGrp="1"/>
          </p:cNvSpPr>
          <p:nvPr>
            <p:ph type="sldNum" sz="quarter" idx="10"/>
          </p:nvPr>
        </p:nvSpPr>
        <p:spPr/>
        <p:txBody>
          <a:bodyPr/>
          <a:lstStyle/>
          <a:p>
            <a:fld id="{D5F35554-38BD-4BF7-8902-CD613396B132}" type="slidenum">
              <a:rPr lang="en-US" smtClean="0"/>
              <a:t>7</a:t>
            </a:fld>
            <a:endParaRPr lang="en-US"/>
          </a:p>
        </p:txBody>
      </p:sp>
    </p:spTree>
    <p:extLst>
      <p:ext uri="{BB962C8B-B14F-4D97-AF65-F5344CB8AC3E}">
        <p14:creationId xmlns:p14="http://schemas.microsoft.com/office/powerpoint/2010/main" val="2087963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Begin with the end in </a:t>
            </a:r>
            <a:r>
              <a:rPr lang="en-US" dirty="0" smtClean="0"/>
              <a:t>mind</a:t>
            </a:r>
          </a:p>
          <a:p>
            <a:endParaRPr lang="en-US" dirty="0" smtClean="0"/>
          </a:p>
          <a:p>
            <a:r>
              <a:rPr lang="en-US" dirty="0" smtClean="0"/>
              <a:t>Provides</a:t>
            </a:r>
            <a:r>
              <a:rPr lang="en-US" baseline="0" dirty="0" smtClean="0"/>
              <a:t> a framework or guide when making decisions and choosing which paths to take</a:t>
            </a:r>
            <a:endParaRPr lang="en-US" dirty="0"/>
          </a:p>
        </p:txBody>
      </p:sp>
      <p:sp>
        <p:nvSpPr>
          <p:cNvPr id="4" name="Slide Number Placeholder 3"/>
          <p:cNvSpPr>
            <a:spLocks noGrp="1"/>
          </p:cNvSpPr>
          <p:nvPr>
            <p:ph type="sldNum" sz="quarter" idx="10"/>
          </p:nvPr>
        </p:nvSpPr>
        <p:spPr/>
        <p:txBody>
          <a:bodyPr/>
          <a:lstStyle/>
          <a:p>
            <a:fld id="{D5F35554-38BD-4BF7-8902-CD613396B132}" type="slidenum">
              <a:rPr lang="en-US" smtClean="0"/>
              <a:t>9</a:t>
            </a:fld>
            <a:endParaRPr lang="en-US"/>
          </a:p>
        </p:txBody>
      </p:sp>
    </p:spTree>
    <p:extLst>
      <p:ext uri="{BB962C8B-B14F-4D97-AF65-F5344CB8AC3E}">
        <p14:creationId xmlns:p14="http://schemas.microsoft.com/office/powerpoint/2010/main" val="3903879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smtClean="0"/>
              <a:t>Professional </a:t>
            </a:r>
            <a:r>
              <a:rPr lang="en-US" i="1" dirty="0" smtClean="0"/>
              <a:t>Components:</a:t>
            </a:r>
            <a:endParaRPr lang="en-US" dirty="0" smtClean="0"/>
          </a:p>
          <a:p>
            <a:r>
              <a:rPr lang="en-US" dirty="0" smtClean="0"/>
              <a:t>1. Clear subject line</a:t>
            </a:r>
          </a:p>
          <a:p>
            <a:r>
              <a:rPr lang="en-US" dirty="0" smtClean="0"/>
              <a:t>2. Formal greeting</a:t>
            </a:r>
          </a:p>
          <a:p>
            <a:r>
              <a:rPr lang="en-US" dirty="0" smtClean="0"/>
              <a:t>3. Clearly stating your purpose early in the email</a:t>
            </a:r>
          </a:p>
          <a:p>
            <a:r>
              <a:rPr lang="en-US" dirty="0" smtClean="0"/>
              <a:t>4. Proper punctuation </a:t>
            </a:r>
          </a:p>
          <a:p>
            <a:r>
              <a:rPr lang="en-US" dirty="0" smtClean="0"/>
              <a:t>5. Polite closing remarks</a:t>
            </a:r>
          </a:p>
          <a:p>
            <a:r>
              <a:rPr lang="en-US" dirty="0" smtClean="0"/>
              <a:t>6. Signature with appropriate contact information</a:t>
            </a:r>
          </a:p>
          <a:p>
            <a:endParaRPr lang="en-US" dirty="0"/>
          </a:p>
        </p:txBody>
      </p:sp>
      <p:sp>
        <p:nvSpPr>
          <p:cNvPr id="4" name="Slide Number Placeholder 3"/>
          <p:cNvSpPr>
            <a:spLocks noGrp="1"/>
          </p:cNvSpPr>
          <p:nvPr>
            <p:ph type="sldNum" sz="quarter" idx="10"/>
          </p:nvPr>
        </p:nvSpPr>
        <p:spPr/>
        <p:txBody>
          <a:bodyPr/>
          <a:lstStyle/>
          <a:p>
            <a:fld id="{D5F35554-38BD-4BF7-8902-CD613396B132}" type="slidenum">
              <a:rPr lang="en-US" smtClean="0"/>
              <a:t>10</a:t>
            </a:fld>
            <a:endParaRPr lang="en-US"/>
          </a:p>
        </p:txBody>
      </p:sp>
    </p:spTree>
    <p:extLst>
      <p:ext uri="{BB962C8B-B14F-4D97-AF65-F5344CB8AC3E}">
        <p14:creationId xmlns:p14="http://schemas.microsoft.com/office/powerpoint/2010/main" val="414599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8D0B50-8D5E-4FAE-985A-F7B2107FCB35}" type="datetimeFigureOut">
              <a:rPr lang="en-US" smtClean="0"/>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E9089-809E-4829-8C19-67381256E238}" type="slidenum">
              <a:rPr lang="en-US" smtClean="0"/>
              <a:t>‹#›</a:t>
            </a:fld>
            <a:endParaRPr lang="en-US"/>
          </a:p>
        </p:txBody>
      </p:sp>
    </p:spTree>
    <p:extLst>
      <p:ext uri="{BB962C8B-B14F-4D97-AF65-F5344CB8AC3E}">
        <p14:creationId xmlns:p14="http://schemas.microsoft.com/office/powerpoint/2010/main" val="1673536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8D0B50-8D5E-4FAE-985A-F7B2107FCB35}" type="datetimeFigureOut">
              <a:rPr lang="en-US" smtClean="0"/>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E9089-809E-4829-8C19-67381256E238}" type="slidenum">
              <a:rPr lang="en-US" smtClean="0"/>
              <a:t>‹#›</a:t>
            </a:fld>
            <a:endParaRPr lang="en-US"/>
          </a:p>
        </p:txBody>
      </p:sp>
    </p:spTree>
    <p:extLst>
      <p:ext uri="{BB962C8B-B14F-4D97-AF65-F5344CB8AC3E}">
        <p14:creationId xmlns:p14="http://schemas.microsoft.com/office/powerpoint/2010/main" val="2806804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8D0B50-8D5E-4FAE-985A-F7B2107FCB35}" type="datetimeFigureOut">
              <a:rPr lang="en-US" smtClean="0"/>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E9089-809E-4829-8C19-67381256E238}" type="slidenum">
              <a:rPr lang="en-US" smtClean="0"/>
              <a:t>‹#›</a:t>
            </a:fld>
            <a:endParaRPr lang="en-US"/>
          </a:p>
        </p:txBody>
      </p:sp>
    </p:spTree>
    <p:extLst>
      <p:ext uri="{BB962C8B-B14F-4D97-AF65-F5344CB8AC3E}">
        <p14:creationId xmlns:p14="http://schemas.microsoft.com/office/powerpoint/2010/main" val="2761697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8D0B50-8D5E-4FAE-985A-F7B2107FCB35}" type="datetimeFigureOut">
              <a:rPr lang="en-US" smtClean="0"/>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E9089-809E-4829-8C19-67381256E238}" type="slidenum">
              <a:rPr lang="en-US" smtClean="0"/>
              <a:t>‹#›</a:t>
            </a:fld>
            <a:endParaRPr lang="en-US"/>
          </a:p>
        </p:txBody>
      </p:sp>
    </p:spTree>
    <p:extLst>
      <p:ext uri="{BB962C8B-B14F-4D97-AF65-F5344CB8AC3E}">
        <p14:creationId xmlns:p14="http://schemas.microsoft.com/office/powerpoint/2010/main" val="3832883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8D0B50-8D5E-4FAE-985A-F7B2107FCB35}" type="datetimeFigureOut">
              <a:rPr lang="en-US" smtClean="0"/>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E9089-809E-4829-8C19-67381256E238}" type="slidenum">
              <a:rPr lang="en-US" smtClean="0"/>
              <a:t>‹#›</a:t>
            </a:fld>
            <a:endParaRPr lang="en-US"/>
          </a:p>
        </p:txBody>
      </p:sp>
    </p:spTree>
    <p:extLst>
      <p:ext uri="{BB962C8B-B14F-4D97-AF65-F5344CB8AC3E}">
        <p14:creationId xmlns:p14="http://schemas.microsoft.com/office/powerpoint/2010/main" val="2333933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8D0B50-8D5E-4FAE-985A-F7B2107FCB35}" type="datetimeFigureOut">
              <a:rPr lang="en-US" smtClean="0"/>
              <a:t>9/30/2013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E9089-809E-4829-8C19-67381256E238}" type="slidenum">
              <a:rPr lang="en-US" smtClean="0"/>
              <a:t>‹#›</a:t>
            </a:fld>
            <a:endParaRPr lang="en-US"/>
          </a:p>
        </p:txBody>
      </p:sp>
    </p:spTree>
    <p:extLst>
      <p:ext uri="{BB962C8B-B14F-4D97-AF65-F5344CB8AC3E}">
        <p14:creationId xmlns:p14="http://schemas.microsoft.com/office/powerpoint/2010/main" val="697851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8D0B50-8D5E-4FAE-985A-F7B2107FCB35}" type="datetimeFigureOut">
              <a:rPr lang="en-US" smtClean="0"/>
              <a:t>9/30/2013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1E9089-809E-4829-8C19-67381256E238}" type="slidenum">
              <a:rPr lang="en-US" smtClean="0"/>
              <a:t>‹#›</a:t>
            </a:fld>
            <a:endParaRPr lang="en-US"/>
          </a:p>
        </p:txBody>
      </p:sp>
    </p:spTree>
    <p:extLst>
      <p:ext uri="{BB962C8B-B14F-4D97-AF65-F5344CB8AC3E}">
        <p14:creationId xmlns:p14="http://schemas.microsoft.com/office/powerpoint/2010/main" val="1421851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8D0B50-8D5E-4FAE-985A-F7B2107FCB35}" type="datetimeFigureOut">
              <a:rPr lang="en-US" smtClean="0"/>
              <a:t>9/30/2013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1E9089-809E-4829-8C19-67381256E238}" type="slidenum">
              <a:rPr lang="en-US" smtClean="0"/>
              <a:t>‹#›</a:t>
            </a:fld>
            <a:endParaRPr lang="en-US"/>
          </a:p>
        </p:txBody>
      </p:sp>
    </p:spTree>
    <p:extLst>
      <p:ext uri="{BB962C8B-B14F-4D97-AF65-F5344CB8AC3E}">
        <p14:creationId xmlns:p14="http://schemas.microsoft.com/office/powerpoint/2010/main" val="2845595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D0B50-8D5E-4FAE-985A-F7B2107FCB35}" type="datetimeFigureOut">
              <a:rPr lang="en-US" smtClean="0"/>
              <a:t>9/30/2013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1E9089-809E-4829-8C19-67381256E238}" type="slidenum">
              <a:rPr lang="en-US" smtClean="0"/>
              <a:t>‹#›</a:t>
            </a:fld>
            <a:endParaRPr lang="en-US"/>
          </a:p>
        </p:txBody>
      </p:sp>
    </p:spTree>
    <p:extLst>
      <p:ext uri="{BB962C8B-B14F-4D97-AF65-F5344CB8AC3E}">
        <p14:creationId xmlns:p14="http://schemas.microsoft.com/office/powerpoint/2010/main" val="3425836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8D0B50-8D5E-4FAE-985A-F7B2107FCB35}" type="datetimeFigureOut">
              <a:rPr lang="en-US" smtClean="0"/>
              <a:t>9/30/2013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E9089-809E-4829-8C19-67381256E238}" type="slidenum">
              <a:rPr lang="en-US" smtClean="0"/>
              <a:t>‹#›</a:t>
            </a:fld>
            <a:endParaRPr lang="en-US"/>
          </a:p>
        </p:txBody>
      </p:sp>
    </p:spTree>
    <p:extLst>
      <p:ext uri="{BB962C8B-B14F-4D97-AF65-F5344CB8AC3E}">
        <p14:creationId xmlns:p14="http://schemas.microsoft.com/office/powerpoint/2010/main" val="3918250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8D0B50-8D5E-4FAE-985A-F7B2107FCB35}" type="datetimeFigureOut">
              <a:rPr lang="en-US" smtClean="0"/>
              <a:t>9/30/2013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E9089-809E-4829-8C19-67381256E238}" type="slidenum">
              <a:rPr lang="en-US" smtClean="0"/>
              <a:t>‹#›</a:t>
            </a:fld>
            <a:endParaRPr lang="en-US"/>
          </a:p>
        </p:txBody>
      </p:sp>
    </p:spTree>
    <p:extLst>
      <p:ext uri="{BB962C8B-B14F-4D97-AF65-F5344CB8AC3E}">
        <p14:creationId xmlns:p14="http://schemas.microsoft.com/office/powerpoint/2010/main" val="3138139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8D0B50-8D5E-4FAE-985A-F7B2107FCB35}" type="datetimeFigureOut">
              <a:rPr lang="en-US" smtClean="0"/>
              <a:t>9/30/2013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1E9089-809E-4829-8C19-67381256E238}" type="slidenum">
              <a:rPr lang="en-US" smtClean="0"/>
              <a:t>‹#›</a:t>
            </a:fld>
            <a:endParaRPr lang="en-US"/>
          </a:p>
        </p:txBody>
      </p:sp>
    </p:spTree>
    <p:extLst>
      <p:ext uri="{BB962C8B-B14F-4D97-AF65-F5344CB8AC3E}">
        <p14:creationId xmlns:p14="http://schemas.microsoft.com/office/powerpoint/2010/main" val="3381671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hyperlink" Target="http://www.ohio.edu/chsp/ahsw/academics/and.cf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www.franklincovey.com/msb/"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searchamelia.com/wp-content/uploads/2012/03/get-your-plate-in-shap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914399"/>
            <a:ext cx="6096000" cy="5133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3849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228600" y="4495800"/>
            <a:ext cx="3048000" cy="121920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33400" y="4191000"/>
            <a:ext cx="12573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90600" y="3426031"/>
            <a:ext cx="43434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895600" y="2819400"/>
            <a:ext cx="41910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0600" y="2590800"/>
            <a:ext cx="22860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990600" y="2362200"/>
            <a:ext cx="16002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533400" y="1828800"/>
            <a:ext cx="6858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smtClean="0"/>
              <a:t>Professional Development: Emails</a:t>
            </a:r>
            <a:endParaRPr lang="en-US" dirty="0"/>
          </a:p>
        </p:txBody>
      </p:sp>
      <p:sp>
        <p:nvSpPr>
          <p:cNvPr id="3" name="Content Placeholder 2"/>
          <p:cNvSpPr>
            <a:spLocks noGrp="1"/>
          </p:cNvSpPr>
          <p:nvPr>
            <p:ph idx="1"/>
          </p:nvPr>
        </p:nvSpPr>
        <p:spPr/>
        <p:txBody>
          <a:bodyPr>
            <a:normAutofit fontScale="32500" lnSpcReduction="20000"/>
          </a:bodyPr>
          <a:lstStyle/>
          <a:p>
            <a:pPr marL="0" indent="0">
              <a:buNone/>
            </a:pPr>
            <a:r>
              <a:rPr lang="en-US" sz="4900" b="1" dirty="0"/>
              <a:t>Professional Email </a:t>
            </a:r>
            <a:endParaRPr lang="en-US" sz="4900" dirty="0"/>
          </a:p>
          <a:p>
            <a:pPr marL="0" indent="0">
              <a:buNone/>
            </a:pPr>
            <a:r>
              <a:rPr lang="en-US" sz="4900" dirty="0"/>
              <a:t>Subject: Information regarding research position</a:t>
            </a:r>
          </a:p>
          <a:p>
            <a:pPr marL="0" indent="0">
              <a:buNone/>
            </a:pPr>
            <a:r>
              <a:rPr lang="en-US" sz="4900" dirty="0"/>
              <a:t> </a:t>
            </a:r>
          </a:p>
          <a:p>
            <a:pPr marL="0" indent="0">
              <a:buNone/>
            </a:pPr>
            <a:r>
              <a:rPr lang="en-US" sz="4900" dirty="0"/>
              <a:t>Dear Professor Johnson,</a:t>
            </a:r>
          </a:p>
          <a:p>
            <a:pPr marL="0" indent="0">
              <a:buNone/>
            </a:pPr>
            <a:r>
              <a:rPr lang="en-US" sz="4900" dirty="0"/>
              <a:t>I am contacting you in regards to the available position as your student research assistant. My name is Scott Robertson and I am currently a senior studying Applied Nutrition with a concentration in dietetics. Dr. Cunningham notified me of the research position and advised me to contact you in order to learn more about what the job entails. I would greatly appreciate if you could provide me with a brief description of the job duties, what kind of prior experience you are looking for, as well as an application deadline. Kindly send me any other details that you feel are important. I look forward to hearing from you.</a:t>
            </a:r>
          </a:p>
          <a:p>
            <a:pPr marL="0" indent="0">
              <a:buNone/>
            </a:pPr>
            <a:r>
              <a:rPr lang="en-US" sz="4900" dirty="0"/>
              <a:t> </a:t>
            </a:r>
          </a:p>
          <a:p>
            <a:pPr marL="0" indent="0">
              <a:buNone/>
            </a:pPr>
            <a:r>
              <a:rPr lang="en-US" sz="4900" dirty="0"/>
              <a:t>Best regards,</a:t>
            </a:r>
          </a:p>
          <a:p>
            <a:pPr marL="0" indent="0">
              <a:buNone/>
            </a:pPr>
            <a:r>
              <a:rPr lang="en-US" sz="4900" dirty="0"/>
              <a:t>Scott Robertson</a:t>
            </a:r>
          </a:p>
          <a:p>
            <a:pPr marL="0" indent="0">
              <a:buNone/>
            </a:pPr>
            <a:r>
              <a:rPr lang="en-US" sz="4900" dirty="0"/>
              <a:t>Senior Applied Nutrition Major</a:t>
            </a:r>
          </a:p>
          <a:p>
            <a:pPr marL="0" indent="0">
              <a:buNone/>
            </a:pPr>
            <a:r>
              <a:rPr lang="en-US" sz="4900" dirty="0"/>
              <a:t>College of Health Sciences and Professions</a:t>
            </a:r>
          </a:p>
          <a:p>
            <a:pPr marL="0" indent="0">
              <a:buNone/>
            </a:pPr>
            <a:r>
              <a:rPr lang="en-US" sz="4900" dirty="0"/>
              <a:t>(740) 555-5555</a:t>
            </a:r>
          </a:p>
          <a:p>
            <a:pPr marL="0" indent="0">
              <a:buNone/>
            </a:pPr>
            <a:r>
              <a:rPr lang="en-US" sz="4900" dirty="0"/>
              <a:t> </a:t>
            </a:r>
          </a:p>
          <a:p>
            <a:endParaRPr lang="en-US" dirty="0"/>
          </a:p>
        </p:txBody>
      </p:sp>
    </p:spTree>
    <p:extLst>
      <p:ext uri="{BB962C8B-B14F-4D97-AF65-F5344CB8AC3E}">
        <p14:creationId xmlns:p14="http://schemas.microsoft.com/office/powerpoint/2010/main" val="3691714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algn="ctr"/>
            <a:r>
              <a:rPr lang="en-US" sz="2400" dirty="0" smtClean="0"/>
              <a:t>    Registered Dietitian	</a:t>
            </a:r>
            <a:endParaRPr lang="en-US" sz="2400" dirty="0"/>
          </a:p>
        </p:txBody>
      </p:sp>
      <p:sp>
        <p:nvSpPr>
          <p:cNvPr id="5" name="Text Placeholder 4"/>
          <p:cNvSpPr>
            <a:spLocks noGrp="1"/>
          </p:cNvSpPr>
          <p:nvPr>
            <p:ph type="body" sz="half" idx="3"/>
          </p:nvPr>
        </p:nvSpPr>
        <p:spPr/>
        <p:txBody>
          <a:bodyPr>
            <a:noAutofit/>
          </a:bodyPr>
          <a:lstStyle/>
          <a:p>
            <a:pPr algn="ctr"/>
            <a:r>
              <a:rPr lang="en-US" sz="2400" dirty="0" smtClean="0"/>
              <a:t>Dietetic Technician Registered </a:t>
            </a:r>
            <a:endParaRPr lang="en-US" sz="2400" dirty="0"/>
          </a:p>
        </p:txBody>
      </p:sp>
      <p:sp>
        <p:nvSpPr>
          <p:cNvPr id="4" name="Content Placeholder 3"/>
          <p:cNvSpPr>
            <a:spLocks noGrp="1"/>
          </p:cNvSpPr>
          <p:nvPr>
            <p:ph sz="quarter" idx="2"/>
          </p:nvPr>
        </p:nvSpPr>
        <p:spPr>
          <a:xfrm>
            <a:off x="304800" y="2362200"/>
            <a:ext cx="4041648" cy="3818404"/>
          </a:xfrm>
        </p:spPr>
        <p:txBody>
          <a:bodyPr>
            <a:normAutofit/>
          </a:bodyPr>
          <a:lstStyle/>
          <a:p>
            <a:r>
              <a:rPr lang="en-US" dirty="0" smtClean="0"/>
              <a:t>“Food and nutrition expert”</a:t>
            </a:r>
          </a:p>
          <a:p>
            <a:r>
              <a:rPr lang="en-US" dirty="0" smtClean="0"/>
              <a:t>Treatment and prevention of disease</a:t>
            </a:r>
          </a:p>
          <a:p>
            <a:pPr lvl="1"/>
            <a:r>
              <a:rPr lang="en-US" dirty="0" smtClean="0"/>
              <a:t>Delivery of MNT</a:t>
            </a:r>
          </a:p>
          <a:p>
            <a:pPr lvl="1"/>
            <a:r>
              <a:rPr lang="en-US" dirty="0" smtClean="0"/>
              <a:t>Hospitals, private practice, other health care, community, academia, research, business, sports, wellness, food industry</a:t>
            </a:r>
          </a:p>
          <a:p>
            <a:pPr lvl="1"/>
            <a:endParaRPr lang="en-US" dirty="0"/>
          </a:p>
        </p:txBody>
      </p:sp>
      <p:sp>
        <p:nvSpPr>
          <p:cNvPr id="6" name="Content Placeholder 5"/>
          <p:cNvSpPr>
            <a:spLocks noGrp="1"/>
          </p:cNvSpPr>
          <p:nvPr>
            <p:ph sz="quarter" idx="4"/>
          </p:nvPr>
        </p:nvSpPr>
        <p:spPr>
          <a:xfrm>
            <a:off x="4724400" y="2286000"/>
            <a:ext cx="4038600" cy="3822192"/>
          </a:xfrm>
        </p:spPr>
        <p:txBody>
          <a:bodyPr/>
          <a:lstStyle/>
          <a:p>
            <a:r>
              <a:rPr lang="en-US" dirty="0" smtClean="0"/>
              <a:t>“Food and nutrition practitioner”</a:t>
            </a:r>
          </a:p>
          <a:p>
            <a:r>
              <a:rPr lang="en-US" dirty="0" smtClean="0"/>
              <a:t>Work in conjunction </a:t>
            </a:r>
            <a:r>
              <a:rPr lang="en-US" dirty="0" smtClean="0"/>
              <a:t>with </a:t>
            </a:r>
            <a:r>
              <a:rPr lang="en-US" dirty="0" smtClean="0"/>
              <a:t>RD</a:t>
            </a:r>
          </a:p>
          <a:p>
            <a:pPr lvl="1"/>
            <a:r>
              <a:rPr lang="en-US" dirty="0" smtClean="0"/>
              <a:t>Health care: MNT</a:t>
            </a:r>
          </a:p>
          <a:p>
            <a:pPr lvl="1"/>
            <a:r>
              <a:rPr lang="en-US" dirty="0" smtClean="0"/>
              <a:t>Clinics</a:t>
            </a:r>
          </a:p>
          <a:p>
            <a:pPr lvl="1"/>
            <a:r>
              <a:rPr lang="en-US" dirty="0" smtClean="0"/>
              <a:t>Community/public health</a:t>
            </a:r>
          </a:p>
          <a:p>
            <a:pPr lvl="1"/>
            <a:r>
              <a:rPr lang="en-US" dirty="0" smtClean="0"/>
              <a:t>Schools/day-care</a:t>
            </a:r>
          </a:p>
          <a:p>
            <a:pPr lvl="1"/>
            <a:r>
              <a:rPr lang="en-US" dirty="0" smtClean="0"/>
              <a:t>WIC</a:t>
            </a:r>
          </a:p>
          <a:p>
            <a:endParaRPr lang="en-US" dirty="0" smtClean="0"/>
          </a:p>
        </p:txBody>
      </p:sp>
      <p:sp>
        <p:nvSpPr>
          <p:cNvPr id="2" name="Title 1"/>
          <p:cNvSpPr>
            <a:spLocks noGrp="1"/>
          </p:cNvSpPr>
          <p:nvPr>
            <p:ph type="title"/>
          </p:nvPr>
        </p:nvSpPr>
        <p:spPr/>
        <p:txBody>
          <a:bodyPr>
            <a:noAutofit/>
          </a:bodyPr>
          <a:lstStyle/>
          <a:p>
            <a:r>
              <a:rPr lang="en-US" sz="4200" dirty="0" smtClean="0"/>
              <a:t>Responsibilities </a:t>
            </a:r>
            <a:endParaRPr lang="en-US" sz="4200" dirty="0"/>
          </a:p>
        </p:txBody>
      </p:sp>
    </p:spTree>
    <p:extLst>
      <p:ext uri="{BB962C8B-B14F-4D97-AF65-F5344CB8AC3E}">
        <p14:creationId xmlns:p14="http://schemas.microsoft.com/office/powerpoint/2010/main" val="3041372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33600" y="2971800"/>
            <a:ext cx="1676400" cy="369332"/>
          </a:xfrm>
          <a:prstGeom prst="rect">
            <a:avLst/>
          </a:prstGeom>
          <a:solidFill>
            <a:srgbClr val="FFFF00"/>
          </a:solidFill>
        </p:spPr>
        <p:txBody>
          <a:bodyPr wrap="square" rtlCol="0">
            <a:spAutoFit/>
          </a:bodyPr>
          <a:lstStyle/>
          <a:p>
            <a:endParaRPr lang="en-US" dirty="0"/>
          </a:p>
        </p:txBody>
      </p:sp>
      <p:sp>
        <p:nvSpPr>
          <p:cNvPr id="3" name="TextBox 2"/>
          <p:cNvSpPr txBox="1"/>
          <p:nvPr/>
        </p:nvSpPr>
        <p:spPr>
          <a:xfrm>
            <a:off x="2209800" y="2971800"/>
            <a:ext cx="1524000" cy="369332"/>
          </a:xfrm>
          <a:prstGeom prst="rect">
            <a:avLst/>
          </a:prstGeom>
          <a:solidFill>
            <a:srgbClr val="FFFF00"/>
          </a:solidFill>
        </p:spPr>
        <p:txBody>
          <a:bodyPr wrap="square" rtlCol="0">
            <a:spAutoFit/>
          </a:bodyPr>
          <a:lstStyle/>
          <a:p>
            <a:endParaRPr lang="en-US" dirty="0"/>
          </a:p>
        </p:txBody>
      </p:sp>
      <p:pic>
        <p:nvPicPr>
          <p:cNvPr id="1026" name="Picture 2" descr="http://origin-ars.els-cdn.com/content/image/1-s2.0-S2212267212019375-gr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04800"/>
            <a:ext cx="9144000" cy="624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0475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half" idx="2"/>
          </p:nvPr>
        </p:nvSpPr>
        <p:spPr>
          <a:xfrm>
            <a:off x="1752600" y="5181600"/>
            <a:ext cx="5486400" cy="804862"/>
          </a:xfrm>
        </p:spPr>
        <p:txBody>
          <a:bodyPr>
            <a:normAutofit/>
          </a:bodyPr>
          <a:lstStyle/>
          <a:p>
            <a:pPr algn="ctr"/>
            <a:r>
              <a:rPr lang="en-US" sz="3200" b="1" dirty="0" smtClean="0"/>
              <a:t>Becoming a RD(N)</a:t>
            </a:r>
            <a:endParaRPr lang="en-US" sz="3200" b="1" dirty="0"/>
          </a:p>
        </p:txBody>
      </p:sp>
      <p:pic>
        <p:nvPicPr>
          <p:cNvPr id="2050" name="Picture 2" descr="http://tobyamidornutrition.com/wp-content/uploads/2013/03/iStock_000015224885Small.jpg"/>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12500" b="12500"/>
          <a:stretch>
            <a:fillRect/>
          </a:stretch>
        </p:blipFill>
        <p:spPr bwMode="auto">
          <a:xfrm>
            <a:off x="1792288" y="612774"/>
            <a:ext cx="5486400" cy="449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8670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Education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Bachelor’s Degree</a:t>
            </a:r>
          </a:p>
          <a:p>
            <a:pPr lvl="1"/>
            <a:r>
              <a:rPr lang="en-US" dirty="0" smtClean="0"/>
              <a:t>U.S. accredited university or college</a:t>
            </a:r>
          </a:p>
          <a:p>
            <a:pPr lvl="1"/>
            <a:r>
              <a:rPr lang="en-US" dirty="0" smtClean="0"/>
              <a:t>Ohio University</a:t>
            </a:r>
          </a:p>
          <a:p>
            <a:pPr lvl="2"/>
            <a:r>
              <a:rPr lang="en-US" dirty="0" smtClean="0"/>
              <a:t>Maintain 2.0 (C or better) overall GPA</a:t>
            </a:r>
          </a:p>
          <a:p>
            <a:pPr lvl="2"/>
            <a:r>
              <a:rPr lang="en-US" dirty="0" smtClean="0"/>
              <a:t>Earn 2.0 in all major courses</a:t>
            </a:r>
          </a:p>
          <a:p>
            <a:pPr lvl="2"/>
            <a:r>
              <a:rPr lang="en-US" dirty="0" smtClean="0">
                <a:hlinkClick r:id="rId3"/>
              </a:rPr>
              <a:t>http://www.ohio.edu/chsp/ahsw/academics/and.cfm</a:t>
            </a:r>
            <a:endParaRPr lang="en-US" dirty="0" smtClean="0"/>
          </a:p>
          <a:p>
            <a:pPr lvl="2"/>
            <a:r>
              <a:rPr lang="en-US" b="1" dirty="0" smtClean="0"/>
              <a:t>Program director</a:t>
            </a:r>
            <a:r>
              <a:rPr lang="en-US" dirty="0" smtClean="0"/>
              <a:t>: David Holben Ph.D., R.D., L.D. (holben@ohio.edu)</a:t>
            </a:r>
          </a:p>
          <a:p>
            <a:endParaRPr lang="en-US" dirty="0" smtClean="0"/>
          </a:p>
          <a:p>
            <a:r>
              <a:rPr lang="en-US" dirty="0" smtClean="0"/>
              <a:t>Verification Statement</a:t>
            </a:r>
          </a:p>
          <a:p>
            <a:pPr lvl="1"/>
            <a:r>
              <a:rPr lang="en-US" dirty="0" smtClean="0"/>
              <a:t>When: bachelor’s or graduate degree</a:t>
            </a:r>
          </a:p>
          <a:p>
            <a:pPr lvl="1"/>
            <a:r>
              <a:rPr lang="en-US" dirty="0" smtClean="0"/>
              <a:t>Accredited: ACEND (Accreditation Council for Education in Nutrition and Dietetics) of the Academy of Nutrition and Dietetic</a:t>
            </a:r>
          </a:p>
          <a:p>
            <a:pPr lvl="1"/>
            <a:r>
              <a:rPr lang="en-US" dirty="0" smtClean="0"/>
              <a:t>Signed by program director</a:t>
            </a:r>
            <a:endParaRPr lang="en-US" dirty="0"/>
          </a:p>
          <a:p>
            <a:pPr lvl="1"/>
            <a:endParaRPr lang="en-US" dirty="0" smtClean="0"/>
          </a:p>
          <a:p>
            <a:pPr lvl="1"/>
            <a:endParaRPr lang="en-US" dirty="0"/>
          </a:p>
        </p:txBody>
      </p:sp>
    </p:spTree>
    <p:extLst>
      <p:ext uri="{BB962C8B-B14F-4D97-AF65-F5344CB8AC3E}">
        <p14:creationId xmlns:p14="http://schemas.microsoft.com/office/powerpoint/2010/main" val="12775003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Internship</a:t>
            </a:r>
            <a:endParaRPr lang="en-US" dirty="0"/>
          </a:p>
        </p:txBody>
      </p:sp>
      <p:sp>
        <p:nvSpPr>
          <p:cNvPr id="3" name="Content Placeholder 2"/>
          <p:cNvSpPr>
            <a:spLocks noGrp="1"/>
          </p:cNvSpPr>
          <p:nvPr>
            <p:ph idx="1"/>
          </p:nvPr>
        </p:nvSpPr>
        <p:spPr/>
        <p:txBody>
          <a:bodyPr/>
          <a:lstStyle/>
          <a:p>
            <a:r>
              <a:rPr lang="en-US" dirty="0" smtClean="0"/>
              <a:t>ACEND-accredited supervised practice program</a:t>
            </a:r>
          </a:p>
          <a:p>
            <a:pPr lvl="1"/>
            <a:r>
              <a:rPr lang="en-US" dirty="0" smtClean="0"/>
              <a:t>8-12 months</a:t>
            </a:r>
          </a:p>
          <a:p>
            <a:pPr lvl="1"/>
            <a:r>
              <a:rPr lang="en-US" dirty="0" smtClean="0"/>
              <a:t>Health care facility, community agency, foodservice corporation</a:t>
            </a:r>
          </a:p>
          <a:p>
            <a:pPr lvl="1"/>
            <a:r>
              <a:rPr lang="en-US" dirty="0" smtClean="0"/>
              <a:t>Optional Coordinated Program </a:t>
            </a:r>
            <a:endParaRPr lang="en-US" dirty="0"/>
          </a:p>
        </p:txBody>
      </p:sp>
      <p:pic>
        <p:nvPicPr>
          <p:cNvPr id="5" name="Picture 4"/>
          <p:cNvPicPr/>
          <p:nvPr/>
        </p:nvPicPr>
        <p:blipFill rotWithShape="1">
          <a:blip r:embed="rId3"/>
          <a:srcRect l="10417" t="14103" r="26763" b="10256"/>
          <a:stretch/>
        </p:blipFill>
        <p:spPr bwMode="auto">
          <a:xfrm>
            <a:off x="872067" y="228600"/>
            <a:ext cx="8305800" cy="6519333"/>
          </a:xfrm>
          <a:prstGeom prst="rect">
            <a:avLst/>
          </a:prstGeom>
          <a:ln>
            <a:solidFill>
              <a:schemeClr val="tx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6075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Registration and Licensure</a:t>
            </a:r>
            <a:endParaRPr lang="en-US" dirty="0"/>
          </a:p>
        </p:txBody>
      </p:sp>
      <p:sp>
        <p:nvSpPr>
          <p:cNvPr id="3" name="Content Placeholder 2"/>
          <p:cNvSpPr>
            <a:spLocks noGrp="1"/>
          </p:cNvSpPr>
          <p:nvPr>
            <p:ph idx="1"/>
          </p:nvPr>
        </p:nvSpPr>
        <p:spPr/>
        <p:txBody>
          <a:bodyPr/>
          <a:lstStyle/>
          <a:p>
            <a:pPr marL="514350" indent="-457200"/>
            <a:r>
              <a:rPr lang="en-US" dirty="0" smtClean="0"/>
              <a:t>Commission on Dietetic Registration (CDR)</a:t>
            </a:r>
          </a:p>
          <a:p>
            <a:pPr marL="457200" lvl="1" indent="0">
              <a:buNone/>
            </a:pPr>
            <a:r>
              <a:rPr lang="en-US" dirty="0" smtClean="0"/>
              <a:t>(</a:t>
            </a:r>
            <a:r>
              <a:rPr lang="en-US" i="1" dirty="0"/>
              <a:t>http://cdrnet.org</a:t>
            </a:r>
            <a:r>
              <a:rPr lang="en-US" i="1" dirty="0" smtClean="0"/>
              <a:t>/)</a:t>
            </a:r>
            <a:endParaRPr lang="en-US" i="1" dirty="0" smtClean="0"/>
          </a:p>
          <a:p>
            <a:pPr lvl="1"/>
            <a:r>
              <a:rPr lang="en-US" dirty="0" smtClean="0"/>
              <a:t>National examination</a:t>
            </a:r>
          </a:p>
          <a:p>
            <a:pPr lvl="1"/>
            <a:r>
              <a:rPr lang="en-US" dirty="0" smtClean="0"/>
              <a:t>Licensure (select states)</a:t>
            </a:r>
          </a:p>
          <a:p>
            <a:pPr lvl="1"/>
            <a:r>
              <a:rPr lang="en-US" dirty="0" smtClean="0"/>
              <a:t>Continuing education </a:t>
            </a:r>
          </a:p>
          <a:p>
            <a:pPr lvl="1"/>
            <a:r>
              <a:rPr lang="en-US" dirty="0" smtClean="0"/>
              <a:t>Portfolio </a:t>
            </a:r>
          </a:p>
          <a:p>
            <a:pPr marL="457200" lvl="1" indent="0">
              <a:buNone/>
            </a:pPr>
            <a:endParaRPr lang="en-US" dirty="0" smtClean="0"/>
          </a:p>
          <a:p>
            <a:endParaRPr lang="en-US" dirty="0"/>
          </a:p>
        </p:txBody>
      </p:sp>
    </p:spTree>
    <p:extLst>
      <p:ext uri="{BB962C8B-B14F-4D97-AF65-F5344CB8AC3E}">
        <p14:creationId xmlns:p14="http://schemas.microsoft.com/office/powerpoint/2010/main" val="6538483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Becoming a DTR</a:t>
            </a:r>
            <a:endParaRPr lang="en-US" dirty="0"/>
          </a:p>
        </p:txBody>
      </p:sp>
      <p:sp>
        <p:nvSpPr>
          <p:cNvPr id="4" name="Text Placeholder 3"/>
          <p:cNvSpPr>
            <a:spLocks noGrp="1"/>
          </p:cNvSpPr>
          <p:nvPr>
            <p:ph type="body" idx="1"/>
          </p:nvPr>
        </p:nvSpPr>
        <p:spPr/>
        <p:txBody>
          <a:bodyPr/>
          <a:lstStyle/>
          <a:p>
            <a:r>
              <a:rPr lang="en-US" dirty="0" smtClean="0"/>
              <a:t>Option 1:</a:t>
            </a:r>
          </a:p>
        </p:txBody>
      </p:sp>
      <p:sp>
        <p:nvSpPr>
          <p:cNvPr id="3" name="Content Placeholder 2"/>
          <p:cNvSpPr>
            <a:spLocks noGrp="1"/>
          </p:cNvSpPr>
          <p:nvPr>
            <p:ph sz="half" idx="2"/>
          </p:nvPr>
        </p:nvSpPr>
        <p:spPr/>
        <p:txBody>
          <a:bodyPr>
            <a:normAutofit/>
          </a:bodyPr>
          <a:lstStyle/>
          <a:p>
            <a:r>
              <a:rPr lang="en-US" dirty="0" smtClean="0"/>
              <a:t>2-years associate’s degree at US accredited university of college</a:t>
            </a:r>
          </a:p>
          <a:p>
            <a:r>
              <a:rPr lang="en-US" dirty="0" smtClean="0"/>
              <a:t>450 hours supervised practice</a:t>
            </a:r>
          </a:p>
          <a:p>
            <a:pPr lvl="1"/>
            <a:r>
              <a:rPr lang="en-US" dirty="0" smtClean="0"/>
              <a:t>Accredited by ACEND</a:t>
            </a:r>
          </a:p>
          <a:p>
            <a:r>
              <a:rPr lang="en-US" dirty="0" smtClean="0"/>
              <a:t>DTR examination</a:t>
            </a:r>
          </a:p>
          <a:p>
            <a:endParaRPr lang="en-US" dirty="0"/>
          </a:p>
        </p:txBody>
      </p:sp>
      <p:sp>
        <p:nvSpPr>
          <p:cNvPr id="5" name="Text Placeholder 4"/>
          <p:cNvSpPr>
            <a:spLocks noGrp="1"/>
          </p:cNvSpPr>
          <p:nvPr>
            <p:ph type="body" sz="quarter" idx="3"/>
          </p:nvPr>
        </p:nvSpPr>
        <p:spPr/>
        <p:txBody>
          <a:bodyPr/>
          <a:lstStyle/>
          <a:p>
            <a:r>
              <a:rPr lang="en-US" dirty="0" smtClean="0"/>
              <a:t>Option 2:</a:t>
            </a:r>
            <a:endParaRPr lang="en-US" dirty="0"/>
          </a:p>
        </p:txBody>
      </p:sp>
      <p:sp>
        <p:nvSpPr>
          <p:cNvPr id="6" name="Content Placeholder 5"/>
          <p:cNvSpPr>
            <a:spLocks noGrp="1"/>
          </p:cNvSpPr>
          <p:nvPr>
            <p:ph sz="quarter" idx="4"/>
          </p:nvPr>
        </p:nvSpPr>
        <p:spPr/>
        <p:txBody>
          <a:bodyPr/>
          <a:lstStyle/>
          <a:p>
            <a:r>
              <a:rPr lang="en-US" dirty="0" smtClean="0"/>
              <a:t>Bachelor’s degree at US accredited university or college</a:t>
            </a:r>
          </a:p>
          <a:p>
            <a:r>
              <a:rPr lang="en-US" dirty="0" smtClean="0"/>
              <a:t>Required coursework for Didactic Program (DPD) or Coordinated Program (CP)</a:t>
            </a:r>
          </a:p>
          <a:p>
            <a:r>
              <a:rPr lang="en-US" dirty="0" smtClean="0"/>
              <a:t>DTR examination</a:t>
            </a:r>
            <a:endParaRPr lang="en-US" dirty="0"/>
          </a:p>
        </p:txBody>
      </p:sp>
    </p:spTree>
    <p:extLst>
      <p:ext uri="{BB962C8B-B14F-4D97-AF65-F5344CB8AC3E}">
        <p14:creationId xmlns:p14="http://schemas.microsoft.com/office/powerpoint/2010/main" val="7256151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Building a Mission Statement	</a:t>
            </a:r>
            <a:endParaRPr lang="en-US" dirty="0"/>
          </a:p>
        </p:txBody>
      </p:sp>
      <p:sp>
        <p:nvSpPr>
          <p:cNvPr id="4" name="Content Placeholder 3"/>
          <p:cNvSpPr>
            <a:spLocks noGrp="1"/>
          </p:cNvSpPr>
          <p:nvPr>
            <p:ph idx="1"/>
          </p:nvPr>
        </p:nvSpPr>
        <p:spPr/>
        <p:txBody>
          <a:bodyPr/>
          <a:lstStyle/>
          <a:p>
            <a:r>
              <a:rPr lang="en-US" dirty="0" smtClean="0">
                <a:hlinkClick r:id="rId3"/>
              </a:rPr>
              <a:t>http://www.franklincovey.com/msb/</a:t>
            </a:r>
            <a:endParaRPr lang="en-US" dirty="0" smtClean="0"/>
          </a:p>
          <a:p>
            <a:pPr lvl="1"/>
            <a:r>
              <a:rPr lang="en-US" dirty="0" smtClean="0"/>
              <a:t>Personal Statement</a:t>
            </a:r>
          </a:p>
          <a:p>
            <a:pPr lvl="1"/>
            <a:r>
              <a:rPr lang="en-US" dirty="0" smtClean="0"/>
              <a:t>Inspiration</a:t>
            </a:r>
          </a:p>
          <a:p>
            <a:pPr marL="457200" lvl="1" indent="0">
              <a:buNone/>
            </a:pPr>
            <a:endParaRPr lang="en-US" i="1" dirty="0" smtClean="0"/>
          </a:p>
          <a:p>
            <a:pPr marL="457200" lvl="1" indent="0">
              <a:buNone/>
            </a:pPr>
            <a:r>
              <a:rPr lang="en-US" i="1" dirty="0" smtClean="0">
                <a:effectLst/>
              </a:rPr>
              <a:t>"Always start every endeavor </a:t>
            </a:r>
          </a:p>
          <a:p>
            <a:pPr marL="457200" lvl="1" indent="0">
              <a:buNone/>
            </a:pPr>
            <a:r>
              <a:rPr lang="en-US" i="1" dirty="0" smtClean="0">
                <a:effectLst/>
              </a:rPr>
              <a:t>with a clear sense of purpose."  </a:t>
            </a:r>
          </a:p>
          <a:p>
            <a:pPr marL="457200" lvl="1" indent="0">
              <a:buNone/>
            </a:pPr>
            <a:r>
              <a:rPr lang="en-US" dirty="0" smtClean="0">
                <a:effectLst/>
              </a:rPr>
              <a:t>-Franklin Covey</a:t>
            </a:r>
            <a:endParaRPr lang="en-US" dirty="0" smtClean="0"/>
          </a:p>
        </p:txBody>
      </p:sp>
      <p:pic>
        <p:nvPicPr>
          <p:cNvPr id="1026" name="Picture 2" descr="http://ts1.mm.bing.net/th?id=H.4807216306324572&amp;pid=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2514600"/>
            <a:ext cx="3237571" cy="40469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8983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467</Words>
  <Application>Microsoft Office PowerPoint</Application>
  <PresentationFormat>On-screen Show (4:3)</PresentationFormat>
  <Paragraphs>93</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Responsibilities </vt:lpstr>
      <vt:lpstr>PowerPoint Presentation</vt:lpstr>
      <vt:lpstr>PowerPoint Presentation</vt:lpstr>
      <vt:lpstr>Step 1: Education</vt:lpstr>
      <vt:lpstr>Step 2: Internship</vt:lpstr>
      <vt:lpstr>Step 3: Registration and Licensure</vt:lpstr>
      <vt:lpstr>Becoming a DTR</vt:lpstr>
      <vt:lpstr>Building a Mission Statement </vt:lpstr>
      <vt:lpstr>Professional Development: Emails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Becoming a Registered Dietitian</dc:title>
  <dc:creator>Windows User</dc:creator>
  <cp:lastModifiedBy>Windows User</cp:lastModifiedBy>
  <cp:revision>8</cp:revision>
  <dcterms:created xsi:type="dcterms:W3CDTF">2013-09-26T14:46:11Z</dcterms:created>
  <dcterms:modified xsi:type="dcterms:W3CDTF">2013-09-30T15:12:48Z</dcterms:modified>
</cp:coreProperties>
</file>